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0" r:id="rId5"/>
    <p:sldMasterId id="2147483675" r:id="rId6"/>
  </p:sldMasterIdLst>
  <p:notesMasterIdLst>
    <p:notesMasterId r:id="rId47"/>
  </p:notesMasterIdLst>
  <p:handoutMasterIdLst>
    <p:handoutMasterId r:id="rId48"/>
  </p:handoutMasterIdLst>
  <p:sldIdLst>
    <p:sldId id="256" r:id="rId7"/>
    <p:sldId id="294" r:id="rId8"/>
    <p:sldId id="295" r:id="rId9"/>
    <p:sldId id="262" r:id="rId10"/>
    <p:sldId id="261" r:id="rId11"/>
    <p:sldId id="270" r:id="rId12"/>
    <p:sldId id="27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5" r:id="rId21"/>
    <p:sldId id="276" r:id="rId22"/>
    <p:sldId id="277" r:id="rId23"/>
    <p:sldId id="272" r:id="rId24"/>
    <p:sldId id="273" r:id="rId25"/>
    <p:sldId id="274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6" r:id="rId35"/>
    <p:sldId id="297" r:id="rId36"/>
    <p:sldId id="298" r:id="rId37"/>
    <p:sldId id="299" r:id="rId38"/>
    <p:sldId id="291" r:id="rId39"/>
    <p:sldId id="292" r:id="rId40"/>
    <p:sldId id="293" r:id="rId41"/>
    <p:sldId id="300" r:id="rId42"/>
    <p:sldId id="301" r:id="rId43"/>
    <p:sldId id="302" r:id="rId44"/>
    <p:sldId id="303" r:id="rId45"/>
    <p:sldId id="304" r:id="rId46"/>
  </p:sldIdLst>
  <p:sldSz cx="12192000" cy="6858000"/>
  <p:notesSz cx="6858000" cy="9144000"/>
  <p:embeddedFontLst>
    <p:embeddedFont>
      <p:font typeface="CMU SERIF ROMAN" panose="02000603000000000000" pitchFamily="2" charset="0"/>
      <p:regular r:id="rId49"/>
    </p:embeddedFont>
    <p:embeddedFont>
      <p:font typeface="CMU SERIF ROMAN" panose="02000603000000000000" pitchFamily="2" charset="0"/>
      <p:regular r:id="rId49"/>
    </p:embeddedFont>
    <p:embeddedFont>
      <p:font typeface="Moderat" pitchFamily="2" charset="77"/>
      <p:regular r:id="rId50"/>
      <p:bold r:id="rId51"/>
      <p:italic r:id="rId52"/>
      <p:boldItalic r:id="rId53"/>
    </p:embeddedFont>
    <p:embeddedFont>
      <p:font typeface="Moderat Extended Medium Italic" pitchFamily="2" charset="77"/>
      <p:regular r:id="rId54"/>
    </p:embeddedFont>
    <p:embeddedFont>
      <p:font typeface="Moderat Medium Italic" pitchFamily="2" charset="77"/>
      <p:regular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7A0A7"/>
    <a:srgbClr val="676767"/>
    <a:srgbClr val="FF9D1B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 autoAdjust="0"/>
    <p:restoredTop sz="94694"/>
  </p:normalViewPr>
  <p:slideViewPr>
    <p:cSldViewPr snapToGrid="0">
      <p:cViewPr varScale="1">
        <p:scale>
          <a:sx n="113" d="100"/>
          <a:sy n="113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4FE2-64BE-3140-8CCA-66398FCDB9C4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123A3-FCFE-0043-A2F7-BBE1075B7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123A3-FCFE-0043-A2F7-BBE1075B71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87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123A3-FCFE-0043-A2F7-BBE1075B711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45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123A3-FCFE-0043-A2F7-BBE1075B711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63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Moderat Extended Medium Italic" panose="00000605000000000000" pitchFamily="2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257353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966F-9003-911A-3411-8D09316E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BB74-68DA-EC75-AD08-61DDD448C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3365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D6BF7-735E-17CC-8DCE-872C6CCF3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336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66049-DBE3-BC01-6D18-B5522FB3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DAAFA-CFCD-7164-8D6F-1501C110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164B7-3A2F-5FD5-4EB9-BFE10F98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2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85F8-7983-6623-1FD7-526AF2DD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AA1FD-42EF-70D2-DE94-967310DFD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79847"/>
            <a:ext cx="5157787" cy="725227"/>
          </a:xfrm>
        </p:spPr>
        <p:txBody>
          <a:bodyPr anchor="b"/>
          <a:lstStyle>
            <a:lvl1pPr marL="0" indent="0">
              <a:buNone/>
              <a:defRPr sz="2400" b="0">
                <a:latin typeface="Moderat Medium Italic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9668E-B6A5-E9A9-913A-4A9A84A61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04828"/>
            <a:ext cx="5157787" cy="2671762"/>
          </a:xfrm>
        </p:spPr>
        <p:txBody>
          <a:bodyPr/>
          <a:lstStyle>
            <a:lvl1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96E7E-02E5-02B6-A3C7-8F17AB516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79847"/>
            <a:ext cx="5183188" cy="725227"/>
          </a:xfrm>
        </p:spPr>
        <p:txBody>
          <a:bodyPr anchor="b"/>
          <a:lstStyle>
            <a:lvl1pPr marL="0" indent="0">
              <a:buNone/>
              <a:defRPr sz="2400" b="0">
                <a:latin typeface="Moderat Medium Italic" panose="000006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128E3-D932-8F5E-627D-2E0DC7E04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04828"/>
            <a:ext cx="5183188" cy="2671762"/>
          </a:xfrm>
        </p:spPr>
        <p:txBody>
          <a:bodyPr/>
          <a:lstStyle>
            <a:lvl1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F3FD3-ECE4-7FCB-D2F3-E00BE58C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141A2-C59E-9E97-49FA-956D64BD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B3FD9-E77E-203C-01F6-C6C6122AE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35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58A4-078F-E4AD-1428-D0ABF16D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96C09-C01F-62B2-8C3A-3DE6E0E1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3811A-A5E6-AABB-1EB5-8828531E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D6B35-2387-BADF-C9E1-A4C1CC62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70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ACE8F-5741-35A3-AC37-2998E417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657AC-C2E0-523A-8BF1-3A3DB858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A9C52-E536-C3E2-F5CE-1337636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79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8B20-84D2-69D9-CDD7-4763AE94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1CCE-A3F9-14D4-21EE-71DBF059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4761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D8CA9-46AC-C4E5-E7E5-E2EC5583B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1610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17C7F-9BF0-570F-7709-E0F4C371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D84B0-8C01-41E7-51D2-3C81A827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18D6-C334-1348-E375-CED3C9E6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718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85B1-4138-9B83-93D9-295933EF6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402A4-BB4B-F65A-BC9E-26590CFD8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4763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C2222-95D1-16F1-6123-449D3ABEB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1629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C114-FF06-ED23-02E6-0BB6C75C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5CC1E-5677-13DE-0D77-415B76DA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8D9FF-13C8-7F82-DE7A-C17E461C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496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535B-0D43-5B37-A29B-AEBA6932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95DBB-73B5-3C79-1D2C-F33A6D31E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0F8DA-CD11-3208-682D-5FE1D20C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61389-8D29-7856-A722-10575527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8F00-D297-56AA-1195-31CE82DF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077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4BE5E-EF87-23A7-2881-375B4146E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48635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1EF91-E6EB-840A-8CCD-A20E1BD91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4863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C6893-9A19-529C-7DB2-DFB05926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7D7EA-158C-430B-DE05-35457E3F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F216-79C9-C5D1-58EF-192D75AC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0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3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2300" y="1304923"/>
            <a:ext cx="49530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632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01602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97599-2A9C-5AA0-31EE-2F7D816D38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2300" y="1304923"/>
            <a:ext cx="49530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7392BA-D8EC-9D4B-0AA1-69CB6051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632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001088-2808-7E1E-B08D-B61ED5BA3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796" t="62321" r="121"/>
          <a:stretch/>
        </p:blipFill>
        <p:spPr>
          <a:xfrm rot="5400000">
            <a:off x="7966078" y="1635124"/>
            <a:ext cx="586104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97599-2A9C-5AA0-31EE-2F7D816D38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2300" y="1304924"/>
            <a:ext cx="4953000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EE95479-118E-DBCE-93E7-E339ECCCE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867400" y="-2"/>
            <a:ext cx="6324600" cy="1091613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E2FDCEF-C9D2-66D0-BD32-C46658AAC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632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1156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5F332DC3-2DBB-EEFF-F22D-63436AAAC87C}"/>
              </a:ext>
            </a:extLst>
          </p:cNvPr>
          <p:cNvSpPr/>
          <p:nvPr userDrawn="1"/>
        </p:nvSpPr>
        <p:spPr>
          <a:xfrm flipH="1" flipV="1">
            <a:off x="9601200" y="-9"/>
            <a:ext cx="2590800" cy="3429008"/>
          </a:xfrm>
          <a:prstGeom prst="rtTriangle">
            <a:avLst/>
          </a:prstGeom>
          <a:solidFill>
            <a:srgbClr val="FF9D1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8313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AA976A4-21D0-25CB-0A95-7E3C426C5B7A}"/>
              </a:ext>
            </a:extLst>
          </p:cNvPr>
          <p:cNvSpPr/>
          <p:nvPr userDrawn="1"/>
        </p:nvSpPr>
        <p:spPr>
          <a:xfrm rot="5400000" flipV="1">
            <a:off x="8325644" y="1789904"/>
            <a:ext cx="5656270" cy="2076451"/>
          </a:xfrm>
          <a:prstGeom prst="rtTriangle">
            <a:avLst/>
          </a:prstGeom>
          <a:solidFill>
            <a:srgbClr val="FF9D1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6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733E-E3D7-2DC6-79FF-741FEE8B3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E33A9-7FB4-677D-D297-AE803DBB5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Moderat Medium Italic" panose="000006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7C5AE-80B3-539A-E537-C702DD5D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52C83-AE4A-215D-1BDF-645FB671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202E7-D03F-CDC2-3408-CE53F303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1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8C94-79B3-2BE9-D8CF-DA39D54B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6BC0-EF0C-9865-969A-A8D46ABB6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oderat Medium Italic" panose="000006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A085E-77F7-AD24-7D2A-19C1ABCB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B07C-E001-0FB9-3DA0-580E6149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4C689-B907-BD3A-15AE-0CA7E762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954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04B1-A478-404D-BC8E-91F73DD6B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45B70-F65E-8E8C-DAA9-67C9C7FC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72590"/>
            <a:ext cx="10515600" cy="5587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D028-F6DE-A691-3B7D-4E68D094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7752-27BB-4B95-8017-4A9323BEEF08}" type="datetimeFigureOut">
              <a:rPr lang="en-GB" smtClean="0"/>
              <a:t>30/08/2024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6BFAD-0ADB-E310-40FB-6EEF33F7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4BBC8-FEE9-19BB-FE71-FC4B10D9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4879B-AF56-4A3E-91A4-DB15FE40ED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9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CD08151-6D18-25FB-A802-E74564876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10686-6AB8-DE04-DA39-C6BB5918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27FDF-0155-797D-5DDB-D0BCCCF4B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3527425"/>
            <a:ext cx="10515600" cy="184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2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3"/>
          </a:solidFill>
          <a:latin typeface="Moderat Extended Medium Italic" panose="00000605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Mode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7086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81787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Moderat Extended Medium Italic" panose="00000605000000000000" pitchFamily="2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DB423B9D-B10B-5A24-B7C5-0DF68C008C9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0647D-BE0A-0379-7319-1348D579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AE3A1-B841-C01F-79CB-5B1FA47DC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432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82BF9-990A-1138-3629-A69001F82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5365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71277752-27BB-4B95-8017-4A9323BEEF08}" type="datetimeFigureOut">
              <a:rPr lang="en-GB" smtClean="0"/>
              <a:pPr/>
              <a:t>30/08/2024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DD11-6830-E751-EA49-591940FAF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5365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20CD-3313-511A-997B-91B8031D1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5365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7676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3C4879B-AF56-4A3E-91A4-DB15FE40ED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3088"/>
          </a:solidFill>
          <a:latin typeface="Moderat Extended Medium Italic" panose="00000605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FF9D1B"/>
          </a:solidFill>
          <a:latin typeface="Moderat Medium Italic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76767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76767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37.png"/><Relationship Id="rId7" Type="http://schemas.openxmlformats.org/officeDocument/2006/relationships/image" Target="../media/image5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image" Target="../media/image51.emf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54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image" Target="../media/image53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37.png"/><Relationship Id="rId7" Type="http://schemas.openxmlformats.org/officeDocument/2006/relationships/image" Target="../media/image5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emf"/><Relationship Id="rId5" Type="http://schemas.openxmlformats.org/officeDocument/2006/relationships/image" Target="../media/image51.emf"/><Relationship Id="rId10" Type="http://schemas.openxmlformats.org/officeDocument/2006/relationships/image" Target="../media/image55.emf"/><Relationship Id="rId4" Type="http://schemas.openxmlformats.org/officeDocument/2006/relationships/image" Target="../media/image38.svg"/><Relationship Id="rId9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12" Type="http://schemas.openxmlformats.org/officeDocument/2006/relationships/image" Target="../media/image87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emf"/><Relationship Id="rId11" Type="http://schemas.openxmlformats.org/officeDocument/2006/relationships/image" Target="../media/image86.emf"/><Relationship Id="rId5" Type="http://schemas.openxmlformats.org/officeDocument/2006/relationships/image" Target="../media/image81.emf"/><Relationship Id="rId10" Type="http://schemas.openxmlformats.org/officeDocument/2006/relationships/image" Target="../media/image39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image" Target="../media/image130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12" Type="http://schemas.openxmlformats.org/officeDocument/2006/relationships/image" Target="../media/image129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emf"/><Relationship Id="rId11" Type="http://schemas.openxmlformats.org/officeDocument/2006/relationships/image" Target="../media/image140.emf"/><Relationship Id="rId5" Type="http://schemas.openxmlformats.org/officeDocument/2006/relationships/image" Target="../media/image134.emf"/><Relationship Id="rId10" Type="http://schemas.openxmlformats.org/officeDocument/2006/relationships/image" Target="../media/image139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2.emf"/><Relationship Id="rId7" Type="http://schemas.openxmlformats.org/officeDocument/2006/relationships/image" Target="../media/image39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emf"/><Relationship Id="rId11" Type="http://schemas.openxmlformats.org/officeDocument/2006/relationships/image" Target="../media/image149.emf"/><Relationship Id="rId5" Type="http://schemas.openxmlformats.org/officeDocument/2006/relationships/image" Target="../media/image144.emf"/><Relationship Id="rId10" Type="http://schemas.openxmlformats.org/officeDocument/2006/relationships/image" Target="../media/image148.emf"/><Relationship Id="rId4" Type="http://schemas.openxmlformats.org/officeDocument/2006/relationships/image" Target="../media/image143.emf"/><Relationship Id="rId9" Type="http://schemas.openxmlformats.org/officeDocument/2006/relationships/image" Target="../media/image14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Relationship Id="rId9" Type="http://schemas.openxmlformats.org/officeDocument/2006/relationships/image" Target="../media/image1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png"/><Relationship Id="rId7" Type="http://schemas.openxmlformats.org/officeDocument/2006/relationships/image" Target="../media/image17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10" Type="http://schemas.openxmlformats.org/officeDocument/2006/relationships/image" Target="../media/image176.emf"/><Relationship Id="rId4" Type="http://schemas.openxmlformats.org/officeDocument/2006/relationships/image" Target="../media/image170.emf"/><Relationship Id="rId9" Type="http://schemas.openxmlformats.org/officeDocument/2006/relationships/image" Target="../media/image1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emf"/><Relationship Id="rId5" Type="http://schemas.openxmlformats.org/officeDocument/2006/relationships/image" Target="../media/image174.emf"/><Relationship Id="rId4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10" Type="http://schemas.openxmlformats.org/officeDocument/2006/relationships/image" Target="../media/image187.emf"/><Relationship Id="rId4" Type="http://schemas.openxmlformats.org/officeDocument/2006/relationships/image" Target="../media/image181.emf"/><Relationship Id="rId9" Type="http://schemas.openxmlformats.org/officeDocument/2006/relationships/image" Target="../media/image18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sv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2.emf"/><Relationship Id="rId9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BE87-4FFD-65EF-92D0-C45C2FB6D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ea typeface="Verdana" panose="020B0604030504040204" pitchFamily="34" charset="0"/>
              </a:rPr>
              <a:t>Polarized Neutrons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17ACB-0A8A-D7E5-C681-0F9E26901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Ross Stewart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B01A-F278-65DA-ED05-569F555A3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Oxford School on Neutron Scattering - 2024</a:t>
            </a:r>
          </a:p>
        </p:txBody>
      </p:sp>
    </p:spTree>
    <p:extLst>
      <p:ext uri="{BB962C8B-B14F-4D97-AF65-F5344CB8AC3E}">
        <p14:creationId xmlns:p14="http://schemas.microsoft.com/office/powerpoint/2010/main" val="122956626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90A4-5AC0-CAFE-6120-CA090225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Worked example: Alvarez and Bloch</a:t>
            </a:r>
          </a:p>
        </p:txBody>
      </p:sp>
      <p:pic>
        <p:nvPicPr>
          <p:cNvPr id="4" name="Picture 3" descr="A graph of a magnetic current&#10;&#10;Description automatically generated with medium confidence">
            <a:extLst>
              <a:ext uri="{FF2B5EF4-FFF2-40B4-BE49-F238E27FC236}">
                <a16:creationId xmlns:a16="http://schemas.microsoft.com/office/drawing/2014/main" id="{0274B462-4A8A-5021-44EB-0034A0DA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39" y="1440481"/>
            <a:ext cx="4229604" cy="4409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C1EC-6516-9DB7-4AE9-9214FF8719F8}"/>
              </a:ext>
            </a:extLst>
          </p:cNvPr>
          <p:cNvSpPr txBox="1"/>
          <p:nvPr/>
        </p:nvSpPr>
        <p:spPr>
          <a:xfrm>
            <a:off x="266700" y="1111170"/>
            <a:ext cx="8364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the figure on the right, Alvarez and Bloch plot the polarization of their beam</a:t>
            </a:r>
            <a:br>
              <a:rPr lang="en-GB" dirty="0"/>
            </a:br>
            <a:r>
              <a:rPr lang="en-GB" dirty="0"/>
              <a:t>as a function of current in their resonance coil – which then gives the resonant</a:t>
            </a:r>
          </a:p>
          <a:p>
            <a:r>
              <a:rPr lang="en-GB" dirty="0"/>
              <a:t>frequency.  What was the flipping ratio, and polarizing efficiency of the polarizer </a:t>
            </a:r>
          </a:p>
          <a:p>
            <a:r>
              <a:rPr lang="en-GB" dirty="0"/>
              <a:t>and analyser (</a:t>
            </a:r>
            <a:r>
              <a:rPr lang="en-GB" i="1" dirty="0"/>
              <a:t>P</a:t>
            </a:r>
            <a:r>
              <a:rPr lang="en-GB" i="1" baseline="-25000" dirty="0"/>
              <a:t>p</a:t>
            </a:r>
            <a:r>
              <a:rPr lang="en-GB" dirty="0"/>
              <a:t> and </a:t>
            </a:r>
            <a:r>
              <a:rPr lang="en-GB" i="1" dirty="0"/>
              <a:t>P</a:t>
            </a:r>
            <a:r>
              <a:rPr lang="en-GB" i="1" baseline="-25000" dirty="0"/>
              <a:t>a</a:t>
            </a:r>
            <a:r>
              <a:rPr lang="en-GB" dirty="0"/>
              <a:t>) assuming they are the same?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080D8-DEE2-9E65-EDFA-13CD897D3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47" y="2838691"/>
            <a:ext cx="26797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AD4F5-F1A5-94CA-F7FB-91B4828337D4}"/>
              </a:ext>
            </a:extLst>
          </p:cNvPr>
          <p:cNvSpPr txBox="1"/>
          <p:nvPr/>
        </p:nvSpPr>
        <p:spPr>
          <a:xfrm>
            <a:off x="381965" y="2801073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polarization on resonance is,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3CC13-45FD-4C32-373F-B8DC5151DFF8}"/>
              </a:ext>
            </a:extLst>
          </p:cNvPr>
          <p:cNvSpPr txBox="1"/>
          <p:nvPr/>
        </p:nvSpPr>
        <p:spPr>
          <a:xfrm>
            <a:off x="381965" y="324433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Therefore,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3B73A-7EA5-0532-9CBB-B0AF3ADA7266}"/>
              </a:ext>
            </a:extLst>
          </p:cNvPr>
          <p:cNvSpPr txBox="1"/>
          <p:nvPr/>
        </p:nvSpPr>
        <p:spPr>
          <a:xfrm>
            <a:off x="381965" y="427641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measured polarization is just the product of the individual efficiencies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4C664-3EAE-D122-CC37-20396164A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893" y="4776808"/>
            <a:ext cx="31750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E8F00-6AE0-639B-E003-3922DFC28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816" y="3355107"/>
            <a:ext cx="449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410C-BD70-5C0F-FAE0-1891F61B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463032" cy="574675"/>
          </a:xfrm>
        </p:spPr>
        <p:txBody>
          <a:bodyPr>
            <a:normAutofit/>
          </a:bodyPr>
          <a:lstStyle/>
          <a:p>
            <a:r>
              <a:rPr lang="en-GB" dirty="0"/>
              <a:t>Longitudinal Neutron Polarization Analysis Experiment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CADCB17-2D93-4898-DD8B-1DC9916D0BDA}"/>
              </a:ext>
            </a:extLst>
          </p:cNvPr>
          <p:cNvSpPr/>
          <p:nvPr/>
        </p:nvSpPr>
        <p:spPr>
          <a:xfrm>
            <a:off x="1134313" y="128063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E1A018-B928-68B8-431A-372D636A8922}"/>
              </a:ext>
            </a:extLst>
          </p:cNvPr>
          <p:cNvSpPr/>
          <p:nvPr/>
        </p:nvSpPr>
        <p:spPr>
          <a:xfrm>
            <a:off x="8630447" y="375019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CFE776D-6E0D-B053-4160-03285A3520B7}"/>
              </a:ext>
            </a:extLst>
          </p:cNvPr>
          <p:cNvSpPr/>
          <p:nvPr/>
        </p:nvSpPr>
        <p:spPr>
          <a:xfrm rot="10800000">
            <a:off x="9127585" y="444467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B8E18F3-3027-67F6-AF13-EFE4D1F380FA}"/>
              </a:ext>
            </a:extLst>
          </p:cNvPr>
          <p:cNvSpPr/>
          <p:nvPr/>
        </p:nvSpPr>
        <p:spPr>
          <a:xfrm rot="10800000">
            <a:off x="1605143" y="199826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E0F4C3-0E8F-66ED-3547-5180229552E6}"/>
              </a:ext>
            </a:extLst>
          </p:cNvPr>
          <p:cNvGrpSpPr/>
          <p:nvPr/>
        </p:nvGrpSpPr>
        <p:grpSpPr>
          <a:xfrm rot="18254735">
            <a:off x="10571741" y="5645873"/>
            <a:ext cx="361931" cy="315810"/>
            <a:chOff x="4290111" y="1808972"/>
            <a:chExt cx="720641" cy="784762"/>
          </a:xfrm>
        </p:grpSpPr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1934F25-8CB7-64D9-FEF2-02BC9773836F}"/>
                </a:ext>
              </a:extLst>
            </p:cNvPr>
            <p:cNvSpPr/>
            <p:nvPr/>
          </p:nvSpPr>
          <p:spPr>
            <a:xfrm>
              <a:off x="4290111" y="1818230"/>
              <a:ext cx="392189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E86CEBBF-13C1-79CB-F721-F45E2F2FCDCA}"/>
                </a:ext>
              </a:extLst>
            </p:cNvPr>
            <p:cNvSpPr/>
            <p:nvPr/>
          </p:nvSpPr>
          <p:spPr>
            <a:xfrm flipH="1">
              <a:off x="4618562" y="1808972"/>
              <a:ext cx="392190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E8D9AC9-407A-58C9-8D5E-E763A8B72F0D}"/>
              </a:ext>
            </a:extLst>
          </p:cNvPr>
          <p:cNvSpPr/>
          <p:nvPr/>
        </p:nvSpPr>
        <p:spPr>
          <a:xfrm>
            <a:off x="5588930" y="2175653"/>
            <a:ext cx="266226" cy="2694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 descr="A black and yellow metal spring&#10;&#10;Description automatically generated">
            <a:extLst>
              <a:ext uri="{FF2B5EF4-FFF2-40B4-BE49-F238E27FC236}">
                <a16:creationId xmlns:a16="http://schemas.microsoft.com/office/drawing/2014/main" id="{9A731BF6-2F59-28A9-964F-62344E78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67459" y="1650266"/>
            <a:ext cx="1605065" cy="1157470"/>
          </a:xfrm>
          <a:prstGeom prst="rect">
            <a:avLst/>
          </a:prstGeom>
        </p:spPr>
      </p:pic>
      <p:pic>
        <p:nvPicPr>
          <p:cNvPr id="20" name="Picture 19" descr="A black and yellow metal spring&#10;&#10;Description automatically generated">
            <a:extLst>
              <a:ext uri="{FF2B5EF4-FFF2-40B4-BE49-F238E27FC236}">
                <a16:creationId xmlns:a16="http://schemas.microsoft.com/office/drawing/2014/main" id="{44FA7CE6-45C7-49B3-B762-23914BB5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23460">
            <a:off x="6519250" y="2781870"/>
            <a:ext cx="1605065" cy="115747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DE6D-09DD-FD24-14C8-A9D03C0A3B23}"/>
              </a:ext>
            </a:extLst>
          </p:cNvPr>
          <p:cNvGrpSpPr/>
          <p:nvPr/>
        </p:nvGrpSpPr>
        <p:grpSpPr>
          <a:xfrm>
            <a:off x="162855" y="1824263"/>
            <a:ext cx="823725" cy="486136"/>
            <a:chOff x="2025563" y="4108513"/>
            <a:chExt cx="823725" cy="69498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32B2D-9F21-2E0B-A65E-7D07034C7F9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1540E-6221-970F-7207-438463FD99E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BA0948-2628-7C6F-B9EE-4C22CD55B23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040DE1-2DC8-7910-505E-3E90790DF2DF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825B34-E064-7848-C5BB-8B6582D80969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DCE1D0-D5E6-871C-AE71-E7D3FB2D7358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07A287-94CD-1206-39D6-7B4B53B122AE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796F4B-98BB-0F4E-6165-21E242D5F1CB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8FF356-257A-129F-AAE7-14271E43F900}"/>
              </a:ext>
            </a:extLst>
          </p:cNvPr>
          <p:cNvGrpSpPr/>
          <p:nvPr/>
        </p:nvGrpSpPr>
        <p:grpSpPr>
          <a:xfrm flipV="1">
            <a:off x="162855" y="2379599"/>
            <a:ext cx="823725" cy="486136"/>
            <a:chOff x="2025563" y="4108513"/>
            <a:chExt cx="823725" cy="69498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558F59-7D68-22A6-120D-13CDA9640E0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C81E7F-EFB6-03B0-1568-D5F96C64B8F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DAE84C-C4D0-9BDD-D37B-2EE60361F667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39990CF-D364-1C06-9B86-DD31A6280E2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6B13D9-6449-5C24-4FAA-E5ADB0D29F2C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7E680A-8FDE-CB2C-E0AC-837A32BB2239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53085EA-0590-0CFF-C01D-7F7EC14CBFE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93DC36-FA1F-DE59-BDE9-5C37AE05C6AE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8E8B7F-06B4-07D5-F1D8-B7D65C706E7D}"/>
              </a:ext>
            </a:extLst>
          </p:cNvPr>
          <p:cNvGrpSpPr/>
          <p:nvPr/>
        </p:nvGrpSpPr>
        <p:grpSpPr>
          <a:xfrm>
            <a:off x="2175977" y="2053742"/>
            <a:ext cx="823725" cy="486136"/>
            <a:chOff x="2025563" y="4108513"/>
            <a:chExt cx="823725" cy="69498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98CFD1-1858-AB37-DAD7-FB47B4629006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B6F7C2-F641-6592-739F-D810FB753A77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C612256-E196-88A8-032A-74A50339174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2B1348-220B-30A8-2126-C0D79218320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F37D23-BAB7-AFE2-27CE-892CA9A76B9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180350-BD2B-009F-BE9B-EE1A9A706402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167822-A7DD-D1F0-CD42-CE4E1338F51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10D919-CE24-565C-0F33-D7EA84713611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5DC806-3FE8-EEE3-B2B3-68A3321058DA}"/>
              </a:ext>
            </a:extLst>
          </p:cNvPr>
          <p:cNvGrpSpPr/>
          <p:nvPr/>
        </p:nvGrpSpPr>
        <p:grpSpPr>
          <a:xfrm>
            <a:off x="4681442" y="2047190"/>
            <a:ext cx="823725" cy="486136"/>
            <a:chOff x="2025563" y="4108513"/>
            <a:chExt cx="823725" cy="69498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59C5F8-32D9-C145-5022-B73AB260DBBD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EF0FFB9-C7CD-4FAE-3CF6-AE4CA5CC858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72CD944-3468-49CC-C469-CA8870DCD37C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9014ED-2442-289A-E84A-0FC7EA8F4F61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A1E9208-AC1A-3512-62A6-F88AC4F482F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E669F38-31AB-377A-A0D0-1D7F982E7284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6EF05B2-7EFB-26C5-BFDA-FD94FD9D32AD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A615C7-5E9E-AFF6-5D00-D8BE5E7154E2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A6F966-2227-3D93-9121-85C23FF873AE}"/>
              </a:ext>
            </a:extLst>
          </p:cNvPr>
          <p:cNvGrpSpPr/>
          <p:nvPr/>
        </p:nvGrpSpPr>
        <p:grpSpPr>
          <a:xfrm rot="2009018">
            <a:off x="5801445" y="2426533"/>
            <a:ext cx="823725" cy="486136"/>
            <a:chOff x="2025563" y="4108513"/>
            <a:chExt cx="823725" cy="69498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0453CFC-3E2E-B4C9-C709-2B2BC1473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E4AADB-DF14-A201-F027-E63B7EBA453F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878F71D-FC8F-CC5C-B276-53A09E50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73B8BB-267A-82F0-02A1-7F610365E238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8F9815F-1114-6508-7509-2BBFC558A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4190236-704F-D329-95A5-47EEC297B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7406BEF-B540-EE6C-6CE6-CF9E07D9A3DF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3B5D4D5-7234-4164-22AE-8C2B513BFF3C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75F5EB7-5269-EBFB-4604-203F6CC65BBB}"/>
              </a:ext>
            </a:extLst>
          </p:cNvPr>
          <p:cNvGrpSpPr/>
          <p:nvPr/>
        </p:nvGrpSpPr>
        <p:grpSpPr>
          <a:xfrm rot="2009018">
            <a:off x="7852412" y="3852682"/>
            <a:ext cx="823725" cy="486136"/>
            <a:chOff x="2025563" y="4108513"/>
            <a:chExt cx="823725" cy="694982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26A26BC-2608-ED03-F9F3-BCCFBBD91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5C13E5C-CAE4-8696-609C-298FCE8DF054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06FB43B-06BE-53FE-D388-88BB316B2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0A85C09-49E7-C415-DD20-C93F8D432E8C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A20ED3D-64E2-2866-31D1-8C42E70E45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7E9DBA-343F-20EF-5BA1-695996547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F80DE7-FD22-C9C3-5D84-CAF64B435BA1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B138EE5-9AFA-84AB-746F-4E3E3EE249D5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E1AC98C-EC12-F606-CD71-5735C1D50F70}"/>
              </a:ext>
            </a:extLst>
          </p:cNvPr>
          <p:cNvGrpSpPr/>
          <p:nvPr/>
        </p:nvGrpSpPr>
        <p:grpSpPr>
          <a:xfrm rot="2009018">
            <a:off x="9769031" y="5116236"/>
            <a:ext cx="706050" cy="486136"/>
            <a:chOff x="2143238" y="4108513"/>
            <a:chExt cx="706050" cy="694982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05636E0-6801-6207-9050-A69091B4A461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C750935-1383-B9F6-BC47-0DA273D7E82F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7F49A9D-9539-ACD9-57A1-29272D688B20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0F8C47E-2F31-0CC5-7ED1-20D0E269010E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ED54EC-F6D7-66E2-3A52-34B6E6491AE7}"/>
              </a:ext>
            </a:extLst>
          </p:cNvPr>
          <p:cNvSpPr txBox="1"/>
          <p:nvPr/>
        </p:nvSpPr>
        <p:spPr>
          <a:xfrm>
            <a:off x="8869752" y="33315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A6810A-8BED-839D-5E97-4B032802F226}"/>
              </a:ext>
            </a:extLst>
          </p:cNvPr>
          <p:cNvSpPr txBox="1"/>
          <p:nvPr/>
        </p:nvSpPr>
        <p:spPr>
          <a:xfrm>
            <a:off x="3305643" y="143443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4D737A-90B2-46ED-2B40-477EFA83430F}"/>
              </a:ext>
            </a:extLst>
          </p:cNvPr>
          <p:cNvSpPr txBox="1"/>
          <p:nvPr/>
        </p:nvSpPr>
        <p:spPr>
          <a:xfrm>
            <a:off x="7015797" y="261742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E125EEA-063B-C9D5-105B-6EB0D9A0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49" y="3452911"/>
            <a:ext cx="381000" cy="3175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EA65CE3-5DF0-93D1-A642-2D65E3E3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9" y="3747502"/>
            <a:ext cx="1092200" cy="800100"/>
          </a:xfrm>
          <a:prstGeom prst="rect">
            <a:avLst/>
          </a:prstGeom>
        </p:spPr>
      </p:pic>
      <p:sp>
        <p:nvSpPr>
          <p:cNvPr id="107" name="Right Arrow 106">
            <a:extLst>
              <a:ext uri="{FF2B5EF4-FFF2-40B4-BE49-F238E27FC236}">
                <a16:creationId xmlns:a16="http://schemas.microsoft.com/office/drawing/2014/main" id="{624D8FB9-2774-747C-2126-CDF28296BF88}"/>
              </a:ext>
            </a:extLst>
          </p:cNvPr>
          <p:cNvSpPr/>
          <p:nvPr/>
        </p:nvSpPr>
        <p:spPr>
          <a:xfrm rot="16200000">
            <a:off x="1438866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FA360C99-C274-31F4-EF60-1A4D02807B9A}"/>
              </a:ext>
            </a:extLst>
          </p:cNvPr>
          <p:cNvSpPr/>
          <p:nvPr/>
        </p:nvSpPr>
        <p:spPr>
          <a:xfrm rot="16200000">
            <a:off x="-549221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828E27CA-AE41-44FE-25C0-8CE59F66DC67}"/>
              </a:ext>
            </a:extLst>
          </p:cNvPr>
          <p:cNvSpPr/>
          <p:nvPr/>
        </p:nvSpPr>
        <p:spPr>
          <a:xfrm rot="16200000">
            <a:off x="4002064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22B6DCCA-BFB3-3AD8-DDC4-24AC9755DC60}"/>
              </a:ext>
            </a:extLst>
          </p:cNvPr>
          <p:cNvSpPr/>
          <p:nvPr/>
        </p:nvSpPr>
        <p:spPr>
          <a:xfrm rot="16200000">
            <a:off x="5081897" y="2422904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B2477DD-B5E5-80CA-07D7-FADB6A8F314F}"/>
              </a:ext>
            </a:extLst>
          </p:cNvPr>
          <p:cNvSpPr/>
          <p:nvPr/>
        </p:nvSpPr>
        <p:spPr>
          <a:xfrm rot="16200000">
            <a:off x="7216994" y="3781755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DA657572-3837-C9AB-40EA-0189BC4C12BB}"/>
              </a:ext>
            </a:extLst>
          </p:cNvPr>
          <p:cNvSpPr/>
          <p:nvPr/>
        </p:nvSpPr>
        <p:spPr>
          <a:xfrm rot="16200000">
            <a:off x="8910185" y="4788380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D698E-9943-2F6F-B5B8-2C67BAB91065}"/>
              </a:ext>
            </a:extLst>
          </p:cNvPr>
          <p:cNvSpPr txBox="1"/>
          <p:nvPr/>
        </p:nvSpPr>
        <p:spPr>
          <a:xfrm>
            <a:off x="6062606" y="1760620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E82C6B4-CCAD-CFA3-665E-0982A5C55053}"/>
              </a:ext>
            </a:extLst>
          </p:cNvPr>
          <p:cNvSpPr txBox="1"/>
          <p:nvPr/>
        </p:nvSpPr>
        <p:spPr>
          <a:xfrm>
            <a:off x="8195787" y="3084745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E9A959-5D8E-CFD6-15C1-51BDE1E121FA}"/>
              </a:ext>
            </a:extLst>
          </p:cNvPr>
          <p:cNvSpPr txBox="1"/>
          <p:nvPr/>
        </p:nvSpPr>
        <p:spPr>
          <a:xfrm>
            <a:off x="9889809" y="4081353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4AC147-23DF-8832-A746-74C886C3337F}"/>
              </a:ext>
            </a:extLst>
          </p:cNvPr>
          <p:cNvSpPr txBox="1"/>
          <p:nvPr/>
        </p:nvSpPr>
        <p:spPr>
          <a:xfrm>
            <a:off x="4970225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D06823F-A60A-86D2-0D3C-7BAB6833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921" y="6198654"/>
            <a:ext cx="381000" cy="3175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0F48669-3C1D-A4F1-B65A-5B0020C98975}"/>
              </a:ext>
            </a:extLst>
          </p:cNvPr>
          <p:cNvSpPr txBox="1"/>
          <p:nvPr/>
        </p:nvSpPr>
        <p:spPr>
          <a:xfrm>
            <a:off x="2411944" y="1387218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D5DFCE-8449-A6D8-20CC-07B8BE42057A}"/>
              </a:ext>
            </a:extLst>
          </p:cNvPr>
          <p:cNvSpPr txBox="1"/>
          <p:nvPr/>
        </p:nvSpPr>
        <p:spPr>
          <a:xfrm>
            <a:off x="410506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BC740F-1816-8177-4BEB-4A069868F21B}"/>
              </a:ext>
            </a:extLst>
          </p:cNvPr>
          <p:cNvSpPr txBox="1"/>
          <p:nvPr/>
        </p:nvSpPr>
        <p:spPr>
          <a:xfrm>
            <a:off x="6699548" y="3868839"/>
            <a:ext cx="59984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DD6FD79-4429-7414-92AF-D184D74D7B55}"/>
              </a:ext>
            </a:extLst>
          </p:cNvPr>
          <p:cNvSpPr txBox="1"/>
          <p:nvPr/>
        </p:nvSpPr>
        <p:spPr>
          <a:xfrm>
            <a:off x="3569727" y="2829352"/>
            <a:ext cx="59984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BEEB4-04DD-4BCE-1D07-4187EB27F1B3}"/>
              </a:ext>
            </a:extLst>
          </p:cNvPr>
          <p:cNvSpPr txBox="1"/>
          <p:nvPr/>
        </p:nvSpPr>
        <p:spPr>
          <a:xfrm>
            <a:off x="1179074" y="8783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Polarizer</a:t>
            </a:r>
          </a:p>
        </p:txBody>
      </p:sp>
    </p:spTree>
    <p:extLst>
      <p:ext uri="{BB962C8B-B14F-4D97-AF65-F5344CB8AC3E}">
        <p14:creationId xmlns:p14="http://schemas.microsoft.com/office/powerpoint/2010/main" val="333753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FA1EF795-3D83-1272-A216-D9CD34EE283B}"/>
              </a:ext>
            </a:extLst>
          </p:cNvPr>
          <p:cNvGrpSpPr/>
          <p:nvPr/>
        </p:nvGrpSpPr>
        <p:grpSpPr>
          <a:xfrm rot="2009018">
            <a:off x="9757933" y="5116236"/>
            <a:ext cx="706050" cy="486136"/>
            <a:chOff x="2143238" y="4108513"/>
            <a:chExt cx="706050" cy="69498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C0D07D1-6E52-872F-82A1-F2CF6F2D3D4D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AEF01E2-4395-551E-0E3A-8813F1A90AF0}"/>
                </a:ext>
              </a:extLst>
            </p:cNvPr>
            <p:cNvCxnSpPr>
              <a:cxnSpLocks/>
            </p:cNvCxnSpPr>
            <p:nvPr/>
          </p:nvCxnSpPr>
          <p:spPr>
            <a:xfrm rot="10770982"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30AA99C-657F-E36C-04B4-83B1580208F1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37C62B8-618C-80B3-DA9F-2D2BFC38D910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A black and yellow metal spring&#10;&#10;Description automatically generated">
            <a:extLst>
              <a:ext uri="{FF2B5EF4-FFF2-40B4-BE49-F238E27FC236}">
                <a16:creationId xmlns:a16="http://schemas.microsoft.com/office/drawing/2014/main" id="{44FA7CE6-45C7-49B3-B762-23914BB5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23460">
            <a:off x="6519250" y="2781870"/>
            <a:ext cx="1605065" cy="11574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649627C-FFA6-1452-5B0E-7FE4E2CF6BE4}"/>
              </a:ext>
            </a:extLst>
          </p:cNvPr>
          <p:cNvGrpSpPr/>
          <p:nvPr/>
        </p:nvGrpSpPr>
        <p:grpSpPr>
          <a:xfrm rot="2009018">
            <a:off x="7839293" y="3852520"/>
            <a:ext cx="823725" cy="486136"/>
            <a:chOff x="2025563" y="4108513"/>
            <a:chExt cx="823725" cy="69498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C57D6E-D4C7-F8EB-4BCD-768D5730A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2F8069C-2A29-6DCF-6ED1-8CBB27A5D85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D39D0-2C78-BECF-1009-874818B74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5AB48D-264B-E94D-1CF7-68AC8C914689}"/>
                </a:ext>
              </a:extLst>
            </p:cNvPr>
            <p:cNvCxnSpPr>
              <a:cxnSpLocks/>
            </p:cNvCxnSpPr>
            <p:nvPr/>
          </p:nvCxnSpPr>
          <p:spPr>
            <a:xfrm rot="10770982" flipV="1">
              <a:off x="2378587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01EED18-B76B-B0A8-1E0D-168387A18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4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AE75E56-332F-0E25-F2ED-C7B7C3390228}"/>
                </a:ext>
              </a:extLst>
            </p:cNvPr>
            <p:cNvCxnSpPr>
              <a:cxnSpLocks/>
            </p:cNvCxnSpPr>
            <p:nvPr/>
          </p:nvCxnSpPr>
          <p:spPr>
            <a:xfrm rot="10770982"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2D7BF7-E8F4-0E08-F763-3A5551EF8C19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29DB89D-64A5-6D37-BDAB-FDF9099F7E65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22B6DCCA-BFB3-3AD8-DDC4-24AC9755DC60}"/>
              </a:ext>
            </a:extLst>
          </p:cNvPr>
          <p:cNvSpPr/>
          <p:nvPr/>
        </p:nvSpPr>
        <p:spPr>
          <a:xfrm rot="16200000">
            <a:off x="5081897" y="2422904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410C-BD70-5C0F-FAE0-1891F61B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463032" cy="574675"/>
          </a:xfrm>
        </p:spPr>
        <p:txBody>
          <a:bodyPr>
            <a:normAutofit/>
          </a:bodyPr>
          <a:lstStyle/>
          <a:p>
            <a:r>
              <a:rPr lang="en-GB" dirty="0"/>
              <a:t>Longitudinal Neutron Polarization Analysis Experiment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CADCB17-2D93-4898-DD8B-1DC9916D0BDA}"/>
              </a:ext>
            </a:extLst>
          </p:cNvPr>
          <p:cNvSpPr/>
          <p:nvPr/>
        </p:nvSpPr>
        <p:spPr>
          <a:xfrm>
            <a:off x="1134313" y="128063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8BB6942-8A9F-2D72-09FD-4BBC8F68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26003" r="30991" b="19052"/>
          <a:stretch/>
        </p:blipFill>
        <p:spPr>
          <a:xfrm rot="10800000">
            <a:off x="3051619" y="1652909"/>
            <a:ext cx="1653661" cy="1157468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F1E1A018-B928-68B8-431A-372D636A8922}"/>
              </a:ext>
            </a:extLst>
          </p:cNvPr>
          <p:cNvSpPr/>
          <p:nvPr/>
        </p:nvSpPr>
        <p:spPr>
          <a:xfrm>
            <a:off x="8630447" y="375019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CFE776D-6E0D-B053-4160-03285A3520B7}"/>
              </a:ext>
            </a:extLst>
          </p:cNvPr>
          <p:cNvSpPr/>
          <p:nvPr/>
        </p:nvSpPr>
        <p:spPr>
          <a:xfrm rot="10800000">
            <a:off x="9127585" y="444467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B8E18F3-3027-67F6-AF13-EFE4D1F380FA}"/>
              </a:ext>
            </a:extLst>
          </p:cNvPr>
          <p:cNvSpPr/>
          <p:nvPr/>
        </p:nvSpPr>
        <p:spPr>
          <a:xfrm rot="10800000">
            <a:off x="1605143" y="199826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E0F4C3-0E8F-66ED-3547-5180229552E6}"/>
              </a:ext>
            </a:extLst>
          </p:cNvPr>
          <p:cNvGrpSpPr/>
          <p:nvPr/>
        </p:nvGrpSpPr>
        <p:grpSpPr>
          <a:xfrm rot="18254735">
            <a:off x="10571740" y="5645871"/>
            <a:ext cx="361933" cy="315808"/>
            <a:chOff x="4290108" y="1808972"/>
            <a:chExt cx="720644" cy="784757"/>
          </a:xfrm>
        </p:grpSpPr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1934F25-8CB7-64D9-FEF2-02BC9773836F}"/>
                </a:ext>
              </a:extLst>
            </p:cNvPr>
            <p:cNvSpPr/>
            <p:nvPr/>
          </p:nvSpPr>
          <p:spPr>
            <a:xfrm>
              <a:off x="4290108" y="1818225"/>
              <a:ext cx="392189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E86CEBBF-13C1-79CB-F721-F45E2F2FCDCA}"/>
                </a:ext>
              </a:extLst>
            </p:cNvPr>
            <p:cNvSpPr/>
            <p:nvPr/>
          </p:nvSpPr>
          <p:spPr>
            <a:xfrm flipH="1">
              <a:off x="4618562" y="1808972"/>
              <a:ext cx="392190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E8D9AC9-407A-58C9-8D5E-E763A8B72F0D}"/>
              </a:ext>
            </a:extLst>
          </p:cNvPr>
          <p:cNvSpPr/>
          <p:nvPr/>
        </p:nvSpPr>
        <p:spPr>
          <a:xfrm>
            <a:off x="5588930" y="2175653"/>
            <a:ext cx="266226" cy="2694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DE6D-09DD-FD24-14C8-A9D03C0A3B23}"/>
              </a:ext>
            </a:extLst>
          </p:cNvPr>
          <p:cNvGrpSpPr/>
          <p:nvPr/>
        </p:nvGrpSpPr>
        <p:grpSpPr>
          <a:xfrm>
            <a:off x="162855" y="1824263"/>
            <a:ext cx="823725" cy="486136"/>
            <a:chOff x="2025563" y="4108513"/>
            <a:chExt cx="823725" cy="69498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32B2D-9F21-2E0B-A65E-7D07034C7F9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1540E-6221-970F-7207-438463FD99E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BA0948-2628-7C6F-B9EE-4C22CD55B23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040DE1-2DC8-7910-505E-3E90790DF2DF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825B34-E064-7848-C5BB-8B6582D80969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DCE1D0-D5E6-871C-AE71-E7D3FB2D7358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07A287-94CD-1206-39D6-7B4B53B122AE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796F4B-98BB-0F4E-6165-21E242D5F1CB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8FF356-257A-129F-AAE7-14271E43F900}"/>
              </a:ext>
            </a:extLst>
          </p:cNvPr>
          <p:cNvGrpSpPr/>
          <p:nvPr/>
        </p:nvGrpSpPr>
        <p:grpSpPr>
          <a:xfrm flipV="1">
            <a:off x="162855" y="2379599"/>
            <a:ext cx="823725" cy="486136"/>
            <a:chOff x="2025563" y="4108513"/>
            <a:chExt cx="823725" cy="69498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558F59-7D68-22A6-120D-13CDA9640E0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C81E7F-EFB6-03B0-1568-D5F96C64B8F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DAE84C-C4D0-9BDD-D37B-2EE60361F667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39990CF-D364-1C06-9B86-DD31A6280E2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6B13D9-6449-5C24-4FAA-E5ADB0D29F2C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7E680A-8FDE-CB2C-E0AC-837A32BB2239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53085EA-0590-0CFF-C01D-7F7EC14CBFE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93DC36-FA1F-DE59-BDE9-5C37AE05C6AE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8E8B7F-06B4-07D5-F1D8-B7D65C706E7D}"/>
              </a:ext>
            </a:extLst>
          </p:cNvPr>
          <p:cNvGrpSpPr/>
          <p:nvPr/>
        </p:nvGrpSpPr>
        <p:grpSpPr>
          <a:xfrm>
            <a:off x="2175977" y="2053742"/>
            <a:ext cx="823725" cy="486136"/>
            <a:chOff x="2025563" y="4108513"/>
            <a:chExt cx="823725" cy="69498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98CFD1-1858-AB37-DAD7-FB47B4629006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B6F7C2-F641-6592-739F-D810FB753A77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C612256-E196-88A8-032A-74A50339174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2B1348-220B-30A8-2126-C0D79218320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F37D23-BAB7-AFE2-27CE-892CA9A76B9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180350-BD2B-009F-BE9B-EE1A9A706402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167822-A7DD-D1F0-CD42-CE4E1338F51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10D919-CE24-565C-0F33-D7EA84713611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5DC806-3FE8-EEE3-B2B3-68A3321058DA}"/>
              </a:ext>
            </a:extLst>
          </p:cNvPr>
          <p:cNvGrpSpPr/>
          <p:nvPr/>
        </p:nvGrpSpPr>
        <p:grpSpPr>
          <a:xfrm flipV="1">
            <a:off x="4681442" y="2047190"/>
            <a:ext cx="823725" cy="486136"/>
            <a:chOff x="2025563" y="4108513"/>
            <a:chExt cx="823725" cy="69498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59C5F8-32D9-C145-5022-B73AB260DBBD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EF0FFB9-C7CD-4FAE-3CF6-AE4CA5CC858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72CD944-3468-49CC-C469-CA8870DCD37C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9014ED-2442-289A-E84A-0FC7EA8F4F61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A1E9208-AC1A-3512-62A6-F88AC4F482F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E669F38-31AB-377A-A0D0-1D7F982E7284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6EF05B2-7EFB-26C5-BFDA-FD94FD9D32AD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A615C7-5E9E-AFF6-5D00-D8BE5E7154E2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A6F966-2227-3D93-9121-85C23FF873AE}"/>
              </a:ext>
            </a:extLst>
          </p:cNvPr>
          <p:cNvGrpSpPr/>
          <p:nvPr/>
        </p:nvGrpSpPr>
        <p:grpSpPr>
          <a:xfrm rot="2009018">
            <a:off x="5801445" y="2426533"/>
            <a:ext cx="823725" cy="486136"/>
            <a:chOff x="2025563" y="4108513"/>
            <a:chExt cx="823725" cy="69498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0453CFC-3E2E-B4C9-C709-2B2BC1473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E4AADB-DF14-A201-F027-E63B7EBA453F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878F71D-FC8F-CC5C-B276-53A09E50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73B8BB-267A-82F0-02A1-7F610365E238}"/>
                </a:ext>
              </a:extLst>
            </p:cNvPr>
            <p:cNvCxnSpPr>
              <a:cxnSpLocks/>
            </p:cNvCxnSpPr>
            <p:nvPr/>
          </p:nvCxnSpPr>
          <p:spPr>
            <a:xfrm rot="10770982" flipV="1">
              <a:off x="2378587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8F9815F-1114-6508-7509-2BBFC558A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4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4190236-704F-D329-95A5-47EEC297B88A}"/>
                </a:ext>
              </a:extLst>
            </p:cNvPr>
            <p:cNvCxnSpPr>
              <a:cxnSpLocks/>
            </p:cNvCxnSpPr>
            <p:nvPr/>
          </p:nvCxnSpPr>
          <p:spPr>
            <a:xfrm rot="10770982"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7406BEF-B540-EE6C-6CE6-CF9E07D9A3DF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3B5D4D5-7234-4164-22AE-8C2B513BFF3C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ED54EC-F6D7-66E2-3A52-34B6E6491AE7}"/>
              </a:ext>
            </a:extLst>
          </p:cNvPr>
          <p:cNvSpPr txBox="1"/>
          <p:nvPr/>
        </p:nvSpPr>
        <p:spPr>
          <a:xfrm>
            <a:off x="8869752" y="33315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A6810A-8BED-839D-5E97-4B032802F226}"/>
              </a:ext>
            </a:extLst>
          </p:cNvPr>
          <p:cNvSpPr txBox="1"/>
          <p:nvPr/>
        </p:nvSpPr>
        <p:spPr>
          <a:xfrm>
            <a:off x="3305643" y="143443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4D737A-90B2-46ED-2B40-477EFA83430F}"/>
              </a:ext>
            </a:extLst>
          </p:cNvPr>
          <p:cNvSpPr txBox="1"/>
          <p:nvPr/>
        </p:nvSpPr>
        <p:spPr>
          <a:xfrm>
            <a:off x="7015797" y="261742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EA65CE3-5DF0-93D1-A642-2D65E3E31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9" y="3747502"/>
            <a:ext cx="1092200" cy="800100"/>
          </a:xfrm>
          <a:prstGeom prst="rect">
            <a:avLst/>
          </a:prstGeom>
        </p:spPr>
      </p:pic>
      <p:sp>
        <p:nvSpPr>
          <p:cNvPr id="107" name="Right Arrow 106">
            <a:extLst>
              <a:ext uri="{FF2B5EF4-FFF2-40B4-BE49-F238E27FC236}">
                <a16:creationId xmlns:a16="http://schemas.microsoft.com/office/drawing/2014/main" id="{624D8FB9-2774-747C-2126-CDF28296BF88}"/>
              </a:ext>
            </a:extLst>
          </p:cNvPr>
          <p:cNvSpPr/>
          <p:nvPr/>
        </p:nvSpPr>
        <p:spPr>
          <a:xfrm rot="16200000">
            <a:off x="1438866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FA360C99-C274-31F4-EF60-1A4D02807B9A}"/>
              </a:ext>
            </a:extLst>
          </p:cNvPr>
          <p:cNvSpPr/>
          <p:nvPr/>
        </p:nvSpPr>
        <p:spPr>
          <a:xfrm rot="16200000">
            <a:off x="-549221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828E27CA-AE41-44FE-25C0-8CE59F66DC67}"/>
              </a:ext>
            </a:extLst>
          </p:cNvPr>
          <p:cNvSpPr/>
          <p:nvPr/>
        </p:nvSpPr>
        <p:spPr>
          <a:xfrm rot="16200000">
            <a:off x="4002064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B2477DD-B5E5-80CA-07D7-FADB6A8F314F}"/>
              </a:ext>
            </a:extLst>
          </p:cNvPr>
          <p:cNvSpPr/>
          <p:nvPr/>
        </p:nvSpPr>
        <p:spPr>
          <a:xfrm rot="16200000">
            <a:off x="7216994" y="3781755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DA657572-3837-C9AB-40EA-0189BC4C12BB}"/>
              </a:ext>
            </a:extLst>
          </p:cNvPr>
          <p:cNvSpPr/>
          <p:nvPr/>
        </p:nvSpPr>
        <p:spPr>
          <a:xfrm rot="16200000">
            <a:off x="8910185" y="4788380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D698E-9943-2F6F-B5B8-2C67BAB91065}"/>
              </a:ext>
            </a:extLst>
          </p:cNvPr>
          <p:cNvSpPr txBox="1"/>
          <p:nvPr/>
        </p:nvSpPr>
        <p:spPr>
          <a:xfrm>
            <a:off x="6062606" y="1760620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E82C6B4-CCAD-CFA3-665E-0982A5C55053}"/>
              </a:ext>
            </a:extLst>
          </p:cNvPr>
          <p:cNvSpPr txBox="1"/>
          <p:nvPr/>
        </p:nvSpPr>
        <p:spPr>
          <a:xfrm>
            <a:off x="8195787" y="3084745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E9A959-5D8E-CFD6-15C1-51BDE1E121FA}"/>
              </a:ext>
            </a:extLst>
          </p:cNvPr>
          <p:cNvSpPr txBox="1"/>
          <p:nvPr/>
        </p:nvSpPr>
        <p:spPr>
          <a:xfrm>
            <a:off x="9889809" y="4081353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4AC147-23DF-8832-A746-74C886C3337F}"/>
              </a:ext>
            </a:extLst>
          </p:cNvPr>
          <p:cNvSpPr txBox="1"/>
          <p:nvPr/>
        </p:nvSpPr>
        <p:spPr>
          <a:xfrm>
            <a:off x="4970225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D06823F-A60A-86D2-0D3C-7BAB6833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7921" y="6198654"/>
            <a:ext cx="381000" cy="3175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B0F48669-3C1D-A4F1-B65A-5B0020C98975}"/>
              </a:ext>
            </a:extLst>
          </p:cNvPr>
          <p:cNvSpPr txBox="1"/>
          <p:nvPr/>
        </p:nvSpPr>
        <p:spPr>
          <a:xfrm>
            <a:off x="2411944" y="1387218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D5DFCE-8449-A6D8-20CC-07B8BE42057A}"/>
              </a:ext>
            </a:extLst>
          </p:cNvPr>
          <p:cNvSpPr txBox="1"/>
          <p:nvPr/>
        </p:nvSpPr>
        <p:spPr>
          <a:xfrm>
            <a:off x="410506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CAC3737-DE6F-7A1D-06CD-BAC344DA4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075" y="3502096"/>
            <a:ext cx="381000" cy="31750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69C21125-E8A7-4AEF-BB70-2BACCBD42C58}"/>
              </a:ext>
            </a:extLst>
          </p:cNvPr>
          <p:cNvSpPr txBox="1"/>
          <p:nvPr/>
        </p:nvSpPr>
        <p:spPr>
          <a:xfrm>
            <a:off x="6699548" y="3868839"/>
            <a:ext cx="59984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F70877E-33F0-F828-1A06-FB8C34E16E89}"/>
              </a:ext>
            </a:extLst>
          </p:cNvPr>
          <p:cNvSpPr txBox="1"/>
          <p:nvPr/>
        </p:nvSpPr>
        <p:spPr>
          <a:xfrm>
            <a:off x="3569727" y="2829352"/>
            <a:ext cx="508473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F7D1D3EC-DAC7-1536-6F46-3C56E46C2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39" y="4780345"/>
            <a:ext cx="109220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D02C96-4EC5-8C0D-1630-3DC77472B9CF}"/>
              </a:ext>
            </a:extLst>
          </p:cNvPr>
          <p:cNvSpPr txBox="1"/>
          <p:nvPr/>
        </p:nvSpPr>
        <p:spPr>
          <a:xfrm>
            <a:off x="1179074" y="8783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Polarizer</a:t>
            </a:r>
          </a:p>
        </p:txBody>
      </p:sp>
    </p:spTree>
    <p:extLst>
      <p:ext uri="{BB962C8B-B14F-4D97-AF65-F5344CB8AC3E}">
        <p14:creationId xmlns:p14="http://schemas.microsoft.com/office/powerpoint/2010/main" val="178028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6BFD7DB-7E96-18A5-2ABC-E210EC238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26003" r="30991" b="19052"/>
          <a:stretch/>
        </p:blipFill>
        <p:spPr>
          <a:xfrm rot="12793894">
            <a:off x="6504204" y="2789045"/>
            <a:ext cx="1653661" cy="115746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649627C-FFA6-1452-5B0E-7FE4E2CF6BE4}"/>
              </a:ext>
            </a:extLst>
          </p:cNvPr>
          <p:cNvGrpSpPr/>
          <p:nvPr/>
        </p:nvGrpSpPr>
        <p:grpSpPr>
          <a:xfrm rot="2077241" flipV="1">
            <a:off x="7870120" y="3844404"/>
            <a:ext cx="823725" cy="486136"/>
            <a:chOff x="2025563" y="4108513"/>
            <a:chExt cx="823725" cy="69498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C57D6E-D4C7-F8EB-4BCD-768D5730A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2F8069C-2A29-6DCF-6ED1-8CBB27A5D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E2D39D0-2C78-BECF-1009-874818B74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5AB48D-264B-E94D-1CF7-68AC8C914689}"/>
                </a:ext>
              </a:extLst>
            </p:cNvPr>
            <p:cNvCxnSpPr>
              <a:cxnSpLocks/>
            </p:cNvCxnSpPr>
            <p:nvPr/>
          </p:nvCxnSpPr>
          <p:spPr>
            <a:xfrm rot="10770982" flipV="1">
              <a:off x="2378587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01EED18-B76B-B0A8-1E0D-168387A18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4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AE75E56-332F-0E25-F2ED-C7B7C3390228}"/>
                </a:ext>
              </a:extLst>
            </p:cNvPr>
            <p:cNvCxnSpPr>
              <a:cxnSpLocks/>
            </p:cNvCxnSpPr>
            <p:nvPr/>
          </p:nvCxnSpPr>
          <p:spPr>
            <a:xfrm rot="10770982"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2D7BF7-E8F4-0E08-F763-3A5551EF8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29DB89D-64A5-6D37-BDAB-FDF9099F7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22B6DCCA-BFB3-3AD8-DDC4-24AC9755DC60}"/>
              </a:ext>
            </a:extLst>
          </p:cNvPr>
          <p:cNvSpPr/>
          <p:nvPr/>
        </p:nvSpPr>
        <p:spPr>
          <a:xfrm rot="16200000">
            <a:off x="5081897" y="2422904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410C-BD70-5C0F-FAE0-1891F61B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463032" cy="574675"/>
          </a:xfrm>
        </p:spPr>
        <p:txBody>
          <a:bodyPr>
            <a:normAutofit/>
          </a:bodyPr>
          <a:lstStyle/>
          <a:p>
            <a:r>
              <a:rPr lang="en-GB" dirty="0"/>
              <a:t>Longitudinal Neutron Polarization Analysis Experiment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CADCB17-2D93-4898-DD8B-1DC9916D0BDA}"/>
              </a:ext>
            </a:extLst>
          </p:cNvPr>
          <p:cNvSpPr/>
          <p:nvPr/>
        </p:nvSpPr>
        <p:spPr>
          <a:xfrm>
            <a:off x="1134313" y="128063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8BB6942-8A9F-2D72-09FD-4BBC8F684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26003" r="30991" b="19052"/>
          <a:stretch/>
        </p:blipFill>
        <p:spPr>
          <a:xfrm rot="10800000">
            <a:off x="3051619" y="1652909"/>
            <a:ext cx="1653661" cy="1157468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F1E1A018-B928-68B8-431A-372D636A8922}"/>
              </a:ext>
            </a:extLst>
          </p:cNvPr>
          <p:cNvSpPr/>
          <p:nvPr/>
        </p:nvSpPr>
        <p:spPr>
          <a:xfrm>
            <a:off x="8630447" y="375019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CFE776D-6E0D-B053-4160-03285A3520B7}"/>
              </a:ext>
            </a:extLst>
          </p:cNvPr>
          <p:cNvSpPr/>
          <p:nvPr/>
        </p:nvSpPr>
        <p:spPr>
          <a:xfrm rot="10800000">
            <a:off x="9127585" y="444467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B8E18F3-3027-67F6-AF13-EFE4D1F380FA}"/>
              </a:ext>
            </a:extLst>
          </p:cNvPr>
          <p:cNvSpPr/>
          <p:nvPr/>
        </p:nvSpPr>
        <p:spPr>
          <a:xfrm rot="10800000">
            <a:off x="1605143" y="199826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E0F4C3-0E8F-66ED-3547-5180229552E6}"/>
              </a:ext>
            </a:extLst>
          </p:cNvPr>
          <p:cNvGrpSpPr/>
          <p:nvPr/>
        </p:nvGrpSpPr>
        <p:grpSpPr>
          <a:xfrm rot="18254735">
            <a:off x="10571740" y="5645871"/>
            <a:ext cx="361933" cy="315808"/>
            <a:chOff x="4290108" y="1808972"/>
            <a:chExt cx="720644" cy="784757"/>
          </a:xfrm>
        </p:grpSpPr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1934F25-8CB7-64D9-FEF2-02BC9773836F}"/>
                </a:ext>
              </a:extLst>
            </p:cNvPr>
            <p:cNvSpPr/>
            <p:nvPr/>
          </p:nvSpPr>
          <p:spPr>
            <a:xfrm>
              <a:off x="4290108" y="1818225"/>
              <a:ext cx="392189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E86CEBBF-13C1-79CB-F721-F45E2F2FCDCA}"/>
                </a:ext>
              </a:extLst>
            </p:cNvPr>
            <p:cNvSpPr/>
            <p:nvPr/>
          </p:nvSpPr>
          <p:spPr>
            <a:xfrm flipH="1">
              <a:off x="4618562" y="1808972"/>
              <a:ext cx="392190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E8D9AC9-407A-58C9-8D5E-E763A8B72F0D}"/>
              </a:ext>
            </a:extLst>
          </p:cNvPr>
          <p:cNvSpPr/>
          <p:nvPr/>
        </p:nvSpPr>
        <p:spPr>
          <a:xfrm>
            <a:off x="5588930" y="2175653"/>
            <a:ext cx="266226" cy="2694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DE6D-09DD-FD24-14C8-A9D03C0A3B23}"/>
              </a:ext>
            </a:extLst>
          </p:cNvPr>
          <p:cNvGrpSpPr/>
          <p:nvPr/>
        </p:nvGrpSpPr>
        <p:grpSpPr>
          <a:xfrm>
            <a:off x="162855" y="1824263"/>
            <a:ext cx="823725" cy="486136"/>
            <a:chOff x="2025563" y="4108513"/>
            <a:chExt cx="823725" cy="69498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32B2D-9F21-2E0B-A65E-7D07034C7F9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1540E-6221-970F-7207-438463FD99E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BA0948-2628-7C6F-B9EE-4C22CD55B23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040DE1-2DC8-7910-505E-3E90790DF2DF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825B34-E064-7848-C5BB-8B6582D80969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DCE1D0-D5E6-871C-AE71-E7D3FB2D7358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07A287-94CD-1206-39D6-7B4B53B122AE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796F4B-98BB-0F4E-6165-21E242D5F1CB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8FF356-257A-129F-AAE7-14271E43F900}"/>
              </a:ext>
            </a:extLst>
          </p:cNvPr>
          <p:cNvGrpSpPr/>
          <p:nvPr/>
        </p:nvGrpSpPr>
        <p:grpSpPr>
          <a:xfrm flipV="1">
            <a:off x="162855" y="2379599"/>
            <a:ext cx="823725" cy="486136"/>
            <a:chOff x="2025563" y="4108513"/>
            <a:chExt cx="823725" cy="69498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558F59-7D68-22A6-120D-13CDA9640E0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C81E7F-EFB6-03B0-1568-D5F96C64B8F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DAE84C-C4D0-9BDD-D37B-2EE60361F667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39990CF-D364-1C06-9B86-DD31A6280E2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6B13D9-6449-5C24-4FAA-E5ADB0D29F2C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7E680A-8FDE-CB2C-E0AC-837A32BB2239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53085EA-0590-0CFF-C01D-7F7EC14CBFE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93DC36-FA1F-DE59-BDE9-5C37AE05C6AE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8E8B7F-06B4-07D5-F1D8-B7D65C706E7D}"/>
              </a:ext>
            </a:extLst>
          </p:cNvPr>
          <p:cNvGrpSpPr/>
          <p:nvPr/>
        </p:nvGrpSpPr>
        <p:grpSpPr>
          <a:xfrm>
            <a:off x="2175977" y="2053742"/>
            <a:ext cx="823725" cy="486136"/>
            <a:chOff x="2025563" y="4108513"/>
            <a:chExt cx="823725" cy="69498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98CFD1-1858-AB37-DAD7-FB47B4629006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B6F7C2-F641-6592-739F-D810FB753A77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C612256-E196-88A8-032A-74A50339174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2B1348-220B-30A8-2126-C0D79218320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F37D23-BAB7-AFE2-27CE-892CA9A76B9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180350-BD2B-009F-BE9B-EE1A9A706402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167822-A7DD-D1F0-CD42-CE4E1338F51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10D919-CE24-565C-0F33-D7EA84713611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5DC806-3FE8-EEE3-B2B3-68A3321058DA}"/>
              </a:ext>
            </a:extLst>
          </p:cNvPr>
          <p:cNvGrpSpPr/>
          <p:nvPr/>
        </p:nvGrpSpPr>
        <p:grpSpPr>
          <a:xfrm flipV="1">
            <a:off x="4681442" y="2047190"/>
            <a:ext cx="823725" cy="486136"/>
            <a:chOff x="2025563" y="4108513"/>
            <a:chExt cx="823725" cy="69498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59C5F8-32D9-C145-5022-B73AB260DBBD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EF0FFB9-C7CD-4FAE-3CF6-AE4CA5CC858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72CD944-3468-49CC-C469-CA8870DCD37C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9014ED-2442-289A-E84A-0FC7EA8F4F61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A1E9208-AC1A-3512-62A6-F88AC4F482F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E669F38-31AB-377A-A0D0-1D7F982E7284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6EF05B2-7EFB-26C5-BFDA-FD94FD9D32AD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A615C7-5E9E-AFF6-5D00-D8BE5E7154E2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A6F966-2227-3D93-9121-85C23FF873AE}"/>
              </a:ext>
            </a:extLst>
          </p:cNvPr>
          <p:cNvGrpSpPr/>
          <p:nvPr/>
        </p:nvGrpSpPr>
        <p:grpSpPr>
          <a:xfrm rot="2009018">
            <a:off x="5801445" y="2426533"/>
            <a:ext cx="823725" cy="486136"/>
            <a:chOff x="2025563" y="4108513"/>
            <a:chExt cx="823725" cy="69498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0453CFC-3E2E-B4C9-C709-2B2BC1473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E4AADB-DF14-A201-F027-E63B7EBA453F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878F71D-FC8F-CC5C-B276-53A09E50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73B8BB-267A-82F0-02A1-7F610365E238}"/>
                </a:ext>
              </a:extLst>
            </p:cNvPr>
            <p:cNvCxnSpPr>
              <a:cxnSpLocks/>
            </p:cNvCxnSpPr>
            <p:nvPr/>
          </p:nvCxnSpPr>
          <p:spPr>
            <a:xfrm rot="10770982" flipV="1">
              <a:off x="2378587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8F9815F-1114-6508-7509-2BBFC558A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4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4190236-704F-D329-95A5-47EEC297B88A}"/>
                </a:ext>
              </a:extLst>
            </p:cNvPr>
            <p:cNvCxnSpPr>
              <a:cxnSpLocks/>
            </p:cNvCxnSpPr>
            <p:nvPr/>
          </p:nvCxnSpPr>
          <p:spPr>
            <a:xfrm rot="10770982"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7406BEF-B540-EE6C-6CE6-CF9E07D9A3DF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3B5D4D5-7234-4164-22AE-8C2B513BFF3C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ED54EC-F6D7-66E2-3A52-34B6E6491AE7}"/>
              </a:ext>
            </a:extLst>
          </p:cNvPr>
          <p:cNvSpPr txBox="1"/>
          <p:nvPr/>
        </p:nvSpPr>
        <p:spPr>
          <a:xfrm>
            <a:off x="8869752" y="33315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A6810A-8BED-839D-5E97-4B032802F226}"/>
              </a:ext>
            </a:extLst>
          </p:cNvPr>
          <p:cNvSpPr txBox="1"/>
          <p:nvPr/>
        </p:nvSpPr>
        <p:spPr>
          <a:xfrm>
            <a:off x="3305643" y="143443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4D737A-90B2-46ED-2B40-477EFA83430F}"/>
              </a:ext>
            </a:extLst>
          </p:cNvPr>
          <p:cNvSpPr txBox="1"/>
          <p:nvPr/>
        </p:nvSpPr>
        <p:spPr>
          <a:xfrm>
            <a:off x="7015797" y="261742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EA65CE3-5DF0-93D1-A642-2D65E3E3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9" y="3747502"/>
            <a:ext cx="1092200" cy="800100"/>
          </a:xfrm>
          <a:prstGeom prst="rect">
            <a:avLst/>
          </a:prstGeom>
        </p:spPr>
      </p:pic>
      <p:sp>
        <p:nvSpPr>
          <p:cNvPr id="107" name="Right Arrow 106">
            <a:extLst>
              <a:ext uri="{FF2B5EF4-FFF2-40B4-BE49-F238E27FC236}">
                <a16:creationId xmlns:a16="http://schemas.microsoft.com/office/drawing/2014/main" id="{624D8FB9-2774-747C-2126-CDF28296BF88}"/>
              </a:ext>
            </a:extLst>
          </p:cNvPr>
          <p:cNvSpPr/>
          <p:nvPr/>
        </p:nvSpPr>
        <p:spPr>
          <a:xfrm rot="16200000">
            <a:off x="1438866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FA360C99-C274-31F4-EF60-1A4D02807B9A}"/>
              </a:ext>
            </a:extLst>
          </p:cNvPr>
          <p:cNvSpPr/>
          <p:nvPr/>
        </p:nvSpPr>
        <p:spPr>
          <a:xfrm rot="16200000">
            <a:off x="-549221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828E27CA-AE41-44FE-25C0-8CE59F66DC67}"/>
              </a:ext>
            </a:extLst>
          </p:cNvPr>
          <p:cNvSpPr/>
          <p:nvPr/>
        </p:nvSpPr>
        <p:spPr>
          <a:xfrm rot="16200000">
            <a:off x="4002064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B2477DD-B5E5-80CA-07D7-FADB6A8F314F}"/>
              </a:ext>
            </a:extLst>
          </p:cNvPr>
          <p:cNvSpPr/>
          <p:nvPr/>
        </p:nvSpPr>
        <p:spPr>
          <a:xfrm rot="16200000">
            <a:off x="7216994" y="3781755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DA657572-3837-C9AB-40EA-0189BC4C12BB}"/>
              </a:ext>
            </a:extLst>
          </p:cNvPr>
          <p:cNvSpPr/>
          <p:nvPr/>
        </p:nvSpPr>
        <p:spPr>
          <a:xfrm rot="16200000">
            <a:off x="8910185" y="4788380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D698E-9943-2F6F-B5B8-2C67BAB91065}"/>
              </a:ext>
            </a:extLst>
          </p:cNvPr>
          <p:cNvSpPr txBox="1"/>
          <p:nvPr/>
        </p:nvSpPr>
        <p:spPr>
          <a:xfrm>
            <a:off x="6062606" y="1760620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E82C6B4-CCAD-CFA3-665E-0982A5C55053}"/>
              </a:ext>
            </a:extLst>
          </p:cNvPr>
          <p:cNvSpPr txBox="1"/>
          <p:nvPr/>
        </p:nvSpPr>
        <p:spPr>
          <a:xfrm>
            <a:off x="8195787" y="3084745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E9A959-5D8E-CFD6-15C1-51BDE1E121FA}"/>
              </a:ext>
            </a:extLst>
          </p:cNvPr>
          <p:cNvSpPr txBox="1"/>
          <p:nvPr/>
        </p:nvSpPr>
        <p:spPr>
          <a:xfrm>
            <a:off x="9889809" y="4081353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4AC147-23DF-8832-A746-74C886C3337F}"/>
              </a:ext>
            </a:extLst>
          </p:cNvPr>
          <p:cNvSpPr txBox="1"/>
          <p:nvPr/>
        </p:nvSpPr>
        <p:spPr>
          <a:xfrm>
            <a:off x="4970225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F48669-3C1D-A4F1-B65A-5B0020C98975}"/>
              </a:ext>
            </a:extLst>
          </p:cNvPr>
          <p:cNvSpPr txBox="1"/>
          <p:nvPr/>
        </p:nvSpPr>
        <p:spPr>
          <a:xfrm>
            <a:off x="2411944" y="1387218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D5DFCE-8449-A6D8-20CC-07B8BE42057A}"/>
              </a:ext>
            </a:extLst>
          </p:cNvPr>
          <p:cNvSpPr txBox="1"/>
          <p:nvPr/>
        </p:nvSpPr>
        <p:spPr>
          <a:xfrm>
            <a:off x="410506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A4B17BFC-1FD9-A81C-4C71-8D8801DF8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9" y="4780345"/>
            <a:ext cx="1092200" cy="8001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CAC3737-DE6F-7A1D-06CD-BAC344DA4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075" y="3502096"/>
            <a:ext cx="381000" cy="317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C8E8BDC-5007-8AFA-A3DC-35D007B00E9F}"/>
              </a:ext>
            </a:extLst>
          </p:cNvPr>
          <p:cNvGrpSpPr/>
          <p:nvPr/>
        </p:nvGrpSpPr>
        <p:grpSpPr>
          <a:xfrm rot="2077241" flipV="1">
            <a:off x="9707874" y="4968744"/>
            <a:ext cx="470701" cy="486136"/>
            <a:chOff x="2025563" y="4108513"/>
            <a:chExt cx="470701" cy="69498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808F1F-787F-DE91-0046-D3219DFB3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27B02F8-B731-437E-E05D-D94224E5F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27ECBF-8745-16C0-1865-7BA542AF4A6C}"/>
                </a:ext>
              </a:extLst>
            </p:cNvPr>
            <p:cNvCxnSpPr>
              <a:cxnSpLocks/>
            </p:cNvCxnSpPr>
            <p:nvPr/>
          </p:nvCxnSpPr>
          <p:spPr>
            <a:xfrm rot="10770982" flipV="1">
              <a:off x="2378587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A90068-E7D6-90E1-D90B-5919355A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4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D1670560-E196-B7F3-51F8-560EB5921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44" y="6207436"/>
            <a:ext cx="381000" cy="3175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05E7EAE-8FCA-158D-486C-3726A81C5568}"/>
              </a:ext>
            </a:extLst>
          </p:cNvPr>
          <p:cNvSpPr txBox="1"/>
          <p:nvPr/>
        </p:nvSpPr>
        <p:spPr>
          <a:xfrm>
            <a:off x="6699548" y="3868839"/>
            <a:ext cx="508473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122969-3080-8B13-6026-49D33EEE21D2}"/>
              </a:ext>
            </a:extLst>
          </p:cNvPr>
          <p:cNvSpPr txBox="1"/>
          <p:nvPr/>
        </p:nvSpPr>
        <p:spPr>
          <a:xfrm>
            <a:off x="3569727" y="2829352"/>
            <a:ext cx="508473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6F32D41E-B502-3AD8-22D8-C89F107F5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252" y="3747502"/>
            <a:ext cx="1092200" cy="80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D36BF6-9423-FB06-59E9-6785715637FD}"/>
              </a:ext>
            </a:extLst>
          </p:cNvPr>
          <p:cNvSpPr txBox="1"/>
          <p:nvPr/>
        </p:nvSpPr>
        <p:spPr>
          <a:xfrm>
            <a:off x="1179074" y="8783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Polarizer</a:t>
            </a:r>
          </a:p>
        </p:txBody>
      </p:sp>
    </p:spTree>
    <p:extLst>
      <p:ext uri="{BB962C8B-B14F-4D97-AF65-F5344CB8AC3E}">
        <p14:creationId xmlns:p14="http://schemas.microsoft.com/office/powerpoint/2010/main" val="275633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and yellow metal spring&#10;&#10;Description automatically generated">
            <a:extLst>
              <a:ext uri="{FF2B5EF4-FFF2-40B4-BE49-F238E27FC236}">
                <a16:creationId xmlns:a16="http://schemas.microsoft.com/office/drawing/2014/main" id="{A9A37F74-E4E2-D622-73D0-9860602F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67459" y="1650266"/>
            <a:ext cx="1605065" cy="11574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9CC2D9E-C162-915D-609D-3980598C04C5}"/>
              </a:ext>
            </a:extLst>
          </p:cNvPr>
          <p:cNvGrpSpPr/>
          <p:nvPr/>
        </p:nvGrpSpPr>
        <p:grpSpPr>
          <a:xfrm>
            <a:off x="4678658" y="2021162"/>
            <a:ext cx="823725" cy="486136"/>
            <a:chOff x="2025563" y="4108513"/>
            <a:chExt cx="823725" cy="694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2FCF8D-0AD5-A9C3-11C9-BDA5AE1813D3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E4C9F1-18D9-69A6-4891-2A6F4C71C01D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BDB38C5-0087-E6A8-CF64-BAEB5E643B80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810658-E23A-8702-D55A-DDD0A3557AA5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ABD19CE-BD16-E3AF-A868-1CB33E4BD75F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4182130-7E4C-2371-D3EC-5DC45E7E70CE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C57890B-7F44-A40F-1F94-1DCC4F11AB14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C7B192E-256F-79AF-3BB7-81EF07386D32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26BFD7DB-7E96-18A5-2ABC-E210EC238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26003" r="30991" b="19052"/>
          <a:stretch/>
        </p:blipFill>
        <p:spPr>
          <a:xfrm rot="12793894">
            <a:off x="6504204" y="2789045"/>
            <a:ext cx="1653661" cy="1157468"/>
          </a:xfrm>
          <a:prstGeom prst="rect">
            <a:avLst/>
          </a:prstGeom>
        </p:spPr>
      </p:pic>
      <p:sp>
        <p:nvSpPr>
          <p:cNvPr id="110" name="Right Arrow 109">
            <a:extLst>
              <a:ext uri="{FF2B5EF4-FFF2-40B4-BE49-F238E27FC236}">
                <a16:creationId xmlns:a16="http://schemas.microsoft.com/office/drawing/2014/main" id="{22B6DCCA-BFB3-3AD8-DDC4-24AC9755DC60}"/>
              </a:ext>
            </a:extLst>
          </p:cNvPr>
          <p:cNvSpPr/>
          <p:nvPr/>
        </p:nvSpPr>
        <p:spPr>
          <a:xfrm rot="16200000">
            <a:off x="5081897" y="2422904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4410C-BD70-5C0F-FAE0-1891F61B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463032" cy="574675"/>
          </a:xfrm>
        </p:spPr>
        <p:txBody>
          <a:bodyPr>
            <a:normAutofit/>
          </a:bodyPr>
          <a:lstStyle/>
          <a:p>
            <a:r>
              <a:rPr lang="en-GB" dirty="0"/>
              <a:t>Longitudinal Neutron Polarization Analysis Experiment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CADCB17-2D93-4898-DD8B-1DC9916D0BDA}"/>
              </a:ext>
            </a:extLst>
          </p:cNvPr>
          <p:cNvSpPr/>
          <p:nvPr/>
        </p:nvSpPr>
        <p:spPr>
          <a:xfrm>
            <a:off x="1134313" y="128063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E1A018-B928-68B8-431A-372D636A8922}"/>
              </a:ext>
            </a:extLst>
          </p:cNvPr>
          <p:cNvSpPr/>
          <p:nvPr/>
        </p:nvSpPr>
        <p:spPr>
          <a:xfrm>
            <a:off x="8630447" y="3750199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4CFE776D-6E0D-B053-4160-03285A3520B7}"/>
              </a:ext>
            </a:extLst>
          </p:cNvPr>
          <p:cNvSpPr/>
          <p:nvPr/>
        </p:nvSpPr>
        <p:spPr>
          <a:xfrm rot="10800000">
            <a:off x="9127585" y="444467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B8E18F3-3027-67F6-AF13-EFE4D1F380FA}"/>
              </a:ext>
            </a:extLst>
          </p:cNvPr>
          <p:cNvSpPr/>
          <p:nvPr/>
        </p:nvSpPr>
        <p:spPr>
          <a:xfrm rot="10800000">
            <a:off x="1605143" y="1998269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E0F4C3-0E8F-66ED-3547-5180229552E6}"/>
              </a:ext>
            </a:extLst>
          </p:cNvPr>
          <p:cNvGrpSpPr/>
          <p:nvPr/>
        </p:nvGrpSpPr>
        <p:grpSpPr>
          <a:xfrm rot="18254735">
            <a:off x="10571740" y="5645871"/>
            <a:ext cx="361933" cy="315808"/>
            <a:chOff x="4290108" y="1808972"/>
            <a:chExt cx="720644" cy="784757"/>
          </a:xfrm>
        </p:grpSpPr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1934F25-8CB7-64D9-FEF2-02BC9773836F}"/>
                </a:ext>
              </a:extLst>
            </p:cNvPr>
            <p:cNvSpPr/>
            <p:nvPr/>
          </p:nvSpPr>
          <p:spPr>
            <a:xfrm>
              <a:off x="4290108" y="1818225"/>
              <a:ext cx="392189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E86CEBBF-13C1-79CB-F721-F45E2F2FCDCA}"/>
                </a:ext>
              </a:extLst>
            </p:cNvPr>
            <p:cNvSpPr/>
            <p:nvPr/>
          </p:nvSpPr>
          <p:spPr>
            <a:xfrm flipH="1">
              <a:off x="4618562" y="1808972"/>
              <a:ext cx="392190" cy="775504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FE8D9AC9-407A-58C9-8D5E-E763A8B72F0D}"/>
              </a:ext>
            </a:extLst>
          </p:cNvPr>
          <p:cNvSpPr/>
          <p:nvPr/>
        </p:nvSpPr>
        <p:spPr>
          <a:xfrm>
            <a:off x="5588930" y="2175653"/>
            <a:ext cx="266226" cy="2694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DE6D-09DD-FD24-14C8-A9D03C0A3B23}"/>
              </a:ext>
            </a:extLst>
          </p:cNvPr>
          <p:cNvGrpSpPr/>
          <p:nvPr/>
        </p:nvGrpSpPr>
        <p:grpSpPr>
          <a:xfrm>
            <a:off x="162855" y="1824263"/>
            <a:ext cx="823725" cy="486136"/>
            <a:chOff x="2025563" y="4108513"/>
            <a:chExt cx="823725" cy="69498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32B2D-9F21-2E0B-A65E-7D07034C7F9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1540E-6221-970F-7207-438463FD99E3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BA0948-2628-7C6F-B9EE-4C22CD55B23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040DE1-2DC8-7910-505E-3E90790DF2DF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825B34-E064-7848-C5BB-8B6582D80969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DCE1D0-D5E6-871C-AE71-E7D3FB2D7358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707A287-94CD-1206-39D6-7B4B53B122AE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796F4B-98BB-0F4E-6165-21E242D5F1CB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8FF356-257A-129F-AAE7-14271E43F900}"/>
              </a:ext>
            </a:extLst>
          </p:cNvPr>
          <p:cNvGrpSpPr/>
          <p:nvPr/>
        </p:nvGrpSpPr>
        <p:grpSpPr>
          <a:xfrm flipV="1">
            <a:off x="162855" y="2379599"/>
            <a:ext cx="823725" cy="486136"/>
            <a:chOff x="2025563" y="4108513"/>
            <a:chExt cx="823725" cy="69498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558F59-7D68-22A6-120D-13CDA9640E0B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C81E7F-EFB6-03B0-1568-D5F96C64B8F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DAE84C-C4D0-9BDD-D37B-2EE60361F667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39990CF-D364-1C06-9B86-DD31A6280E2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6B13D9-6449-5C24-4FAA-E5ADB0D29F2C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57E680A-8FDE-CB2C-E0AC-837A32BB2239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53085EA-0590-0CFF-C01D-7F7EC14CBFE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93DC36-FA1F-DE59-BDE9-5C37AE05C6AE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8E8B7F-06B4-07D5-F1D8-B7D65C706E7D}"/>
              </a:ext>
            </a:extLst>
          </p:cNvPr>
          <p:cNvGrpSpPr/>
          <p:nvPr/>
        </p:nvGrpSpPr>
        <p:grpSpPr>
          <a:xfrm>
            <a:off x="2175977" y="2053742"/>
            <a:ext cx="823725" cy="486136"/>
            <a:chOff x="2025563" y="4108513"/>
            <a:chExt cx="823725" cy="69498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98CFD1-1858-AB37-DAD7-FB47B4629006}"/>
                </a:ext>
              </a:extLst>
            </p:cNvPr>
            <p:cNvCxnSpPr/>
            <p:nvPr/>
          </p:nvCxnSpPr>
          <p:spPr>
            <a:xfrm flipV="1">
              <a:off x="20255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B6F7C2-F641-6592-739F-D810FB753A77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C612256-E196-88A8-032A-74A503391749}"/>
                </a:ext>
              </a:extLst>
            </p:cNvPr>
            <p:cNvCxnSpPr/>
            <p:nvPr/>
          </p:nvCxnSpPr>
          <p:spPr>
            <a:xfrm flipV="1">
              <a:off x="22609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2B1348-220B-30A8-2126-C0D792183203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F37D23-BAB7-AFE2-27CE-892CA9A76B98}"/>
                </a:ext>
              </a:extLst>
            </p:cNvPr>
            <p:cNvCxnSpPr/>
            <p:nvPr/>
          </p:nvCxnSpPr>
          <p:spPr>
            <a:xfrm flipV="1">
              <a:off x="249626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180350-BD2B-009F-BE9B-EE1A9A706402}"/>
                </a:ext>
              </a:extLst>
            </p:cNvPr>
            <p:cNvCxnSpPr/>
            <p:nvPr/>
          </p:nvCxnSpPr>
          <p:spPr>
            <a:xfrm flipV="1">
              <a:off x="26139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167822-A7DD-D1F0-CD42-CE4E1338F51A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10D919-CE24-565C-0F33-D7EA84713611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ED54EC-F6D7-66E2-3A52-34B6E6491AE7}"/>
              </a:ext>
            </a:extLst>
          </p:cNvPr>
          <p:cNvSpPr txBox="1"/>
          <p:nvPr/>
        </p:nvSpPr>
        <p:spPr>
          <a:xfrm>
            <a:off x="8869752" y="33315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Analyser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A6810A-8BED-839D-5E97-4B032802F226}"/>
              </a:ext>
            </a:extLst>
          </p:cNvPr>
          <p:cNvSpPr txBox="1"/>
          <p:nvPr/>
        </p:nvSpPr>
        <p:spPr>
          <a:xfrm>
            <a:off x="3305643" y="143443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94D737A-90B2-46ED-2B40-477EFA83430F}"/>
              </a:ext>
            </a:extLst>
          </p:cNvPr>
          <p:cNvSpPr txBox="1"/>
          <p:nvPr/>
        </p:nvSpPr>
        <p:spPr>
          <a:xfrm>
            <a:off x="7015797" y="261742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π-</a:t>
            </a:r>
            <a:r>
              <a:rPr lang="en-GB" dirty="0"/>
              <a:t>flipper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EA65CE3-5DF0-93D1-A642-2D65E3E31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9" y="3747502"/>
            <a:ext cx="1092200" cy="800100"/>
          </a:xfrm>
          <a:prstGeom prst="rect">
            <a:avLst/>
          </a:prstGeom>
        </p:spPr>
      </p:pic>
      <p:sp>
        <p:nvSpPr>
          <p:cNvPr id="107" name="Right Arrow 106">
            <a:extLst>
              <a:ext uri="{FF2B5EF4-FFF2-40B4-BE49-F238E27FC236}">
                <a16:creationId xmlns:a16="http://schemas.microsoft.com/office/drawing/2014/main" id="{624D8FB9-2774-747C-2126-CDF28296BF88}"/>
              </a:ext>
            </a:extLst>
          </p:cNvPr>
          <p:cNvSpPr/>
          <p:nvPr/>
        </p:nvSpPr>
        <p:spPr>
          <a:xfrm rot="16200000">
            <a:off x="1438866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FA360C99-C274-31F4-EF60-1A4D02807B9A}"/>
              </a:ext>
            </a:extLst>
          </p:cNvPr>
          <p:cNvSpPr/>
          <p:nvPr/>
        </p:nvSpPr>
        <p:spPr>
          <a:xfrm rot="16200000">
            <a:off x="-549221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828E27CA-AE41-44FE-25C0-8CE59F66DC67}"/>
              </a:ext>
            </a:extLst>
          </p:cNvPr>
          <p:cNvSpPr/>
          <p:nvPr/>
        </p:nvSpPr>
        <p:spPr>
          <a:xfrm rot="16200000">
            <a:off x="4002064" y="2082969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B2477DD-B5E5-80CA-07D7-FADB6A8F314F}"/>
              </a:ext>
            </a:extLst>
          </p:cNvPr>
          <p:cNvSpPr/>
          <p:nvPr/>
        </p:nvSpPr>
        <p:spPr>
          <a:xfrm rot="16200000">
            <a:off x="7216994" y="3781755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DA657572-3837-C9AB-40EA-0189BC4C12BB}"/>
              </a:ext>
            </a:extLst>
          </p:cNvPr>
          <p:cNvSpPr/>
          <p:nvPr/>
        </p:nvSpPr>
        <p:spPr>
          <a:xfrm rot="16200000">
            <a:off x="8910185" y="4788380"/>
            <a:ext cx="2256472" cy="352052"/>
          </a:xfrm>
          <a:prstGeom prst="rightArrow">
            <a:avLst>
              <a:gd name="adj1" fmla="val 30273"/>
              <a:gd name="adj2" fmla="val 171648"/>
            </a:avLst>
          </a:prstGeom>
          <a:solidFill>
            <a:schemeClr val="accent1">
              <a:alpha val="17945"/>
            </a:schemeClr>
          </a:solidFill>
          <a:ln>
            <a:solidFill>
              <a:schemeClr val="accent1">
                <a:shade val="15000"/>
                <a:alpha val="1501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5D698E-9943-2F6F-B5B8-2C67BAB91065}"/>
              </a:ext>
            </a:extLst>
          </p:cNvPr>
          <p:cNvSpPr txBox="1"/>
          <p:nvPr/>
        </p:nvSpPr>
        <p:spPr>
          <a:xfrm>
            <a:off x="6062606" y="1760620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E82C6B4-CCAD-CFA3-665E-0982A5C55053}"/>
              </a:ext>
            </a:extLst>
          </p:cNvPr>
          <p:cNvSpPr txBox="1"/>
          <p:nvPr/>
        </p:nvSpPr>
        <p:spPr>
          <a:xfrm>
            <a:off x="8195787" y="3084745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5E9A959-5D8E-CFD6-15C1-51BDE1E121FA}"/>
              </a:ext>
            </a:extLst>
          </p:cNvPr>
          <p:cNvSpPr txBox="1"/>
          <p:nvPr/>
        </p:nvSpPr>
        <p:spPr>
          <a:xfrm>
            <a:off x="9889809" y="4081353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84AC147-23DF-8832-A746-74C886C3337F}"/>
              </a:ext>
            </a:extLst>
          </p:cNvPr>
          <p:cNvSpPr txBox="1"/>
          <p:nvPr/>
        </p:nvSpPr>
        <p:spPr>
          <a:xfrm>
            <a:off x="4970225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F48669-3C1D-A4F1-B65A-5B0020C98975}"/>
              </a:ext>
            </a:extLst>
          </p:cNvPr>
          <p:cNvSpPr txBox="1"/>
          <p:nvPr/>
        </p:nvSpPr>
        <p:spPr>
          <a:xfrm>
            <a:off x="2411944" y="1387218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D5DFCE-8449-A6D8-20CC-07B8BE42057A}"/>
              </a:ext>
            </a:extLst>
          </p:cNvPr>
          <p:cNvSpPr txBox="1"/>
          <p:nvPr/>
        </p:nvSpPr>
        <p:spPr>
          <a:xfrm>
            <a:off x="410506" y="1369857"/>
            <a:ext cx="26196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alpha val="31000"/>
                  </a:schemeClr>
                </a:solidFill>
              </a:rPr>
              <a:t>B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A4B17BFC-1FD9-A81C-4C71-8D8801DF8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39" y="4780345"/>
            <a:ext cx="1092200" cy="8001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1670560-E196-B7F3-51F8-560EB5921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644" y="6207436"/>
            <a:ext cx="381000" cy="3175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05E7EAE-8FCA-158D-486C-3726A81C5568}"/>
              </a:ext>
            </a:extLst>
          </p:cNvPr>
          <p:cNvSpPr txBox="1"/>
          <p:nvPr/>
        </p:nvSpPr>
        <p:spPr>
          <a:xfrm>
            <a:off x="6699548" y="3868839"/>
            <a:ext cx="508473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ON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6F32D41E-B502-3AD8-22D8-C89F107F5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252" y="3747502"/>
            <a:ext cx="1092200" cy="800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110D26-827A-DCCA-9B16-049D6F3753FA}"/>
              </a:ext>
            </a:extLst>
          </p:cNvPr>
          <p:cNvSpPr txBox="1"/>
          <p:nvPr/>
        </p:nvSpPr>
        <p:spPr>
          <a:xfrm>
            <a:off x="3569727" y="2829352"/>
            <a:ext cx="59984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OFF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56D1AF2-7F7D-95F6-C144-B1627346B1F6}"/>
              </a:ext>
            </a:extLst>
          </p:cNvPr>
          <p:cNvGrpSpPr/>
          <p:nvPr/>
        </p:nvGrpSpPr>
        <p:grpSpPr>
          <a:xfrm rot="2009018">
            <a:off x="5801445" y="2426533"/>
            <a:ext cx="823725" cy="486136"/>
            <a:chOff x="2025563" y="4108513"/>
            <a:chExt cx="823725" cy="694982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03EE9E2-5C4D-33A8-C377-7BC93AA65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24E1B5D-0778-FD2E-767D-2C64C5E8A8D8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098C2A6-8907-42DD-038C-0140F38DBA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8CA4945-FFD5-2AB1-74B0-08B1B5AD984D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900B33D-9F25-49E2-3A9F-C2EE3424E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8042E46-1581-F791-03B3-11B86CE21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78F8801-6730-C7AE-0077-11EE72042460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7B7D502-1C65-4380-2EDC-1B9D85209AAA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1F1B1CC-F5E9-F462-0126-67C7669FA523}"/>
              </a:ext>
            </a:extLst>
          </p:cNvPr>
          <p:cNvGrpSpPr/>
          <p:nvPr/>
        </p:nvGrpSpPr>
        <p:grpSpPr>
          <a:xfrm rot="2098551" flipV="1">
            <a:off x="7861922" y="3838284"/>
            <a:ext cx="823725" cy="486136"/>
            <a:chOff x="2025563" y="4108513"/>
            <a:chExt cx="823725" cy="694982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D0F2AA9-7120-C7DE-FF3F-DC1CD4E63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2DC6693-07D3-BFED-A8A2-BF098E2D9DB5}"/>
                </a:ext>
              </a:extLst>
            </p:cNvPr>
            <p:cNvCxnSpPr/>
            <p:nvPr/>
          </p:nvCxnSpPr>
          <p:spPr>
            <a:xfrm flipV="1">
              <a:off x="214323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2610E4B-E938-18A1-EA80-552485B21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CBD20E5-4143-FBAD-458C-662DF49BD09D}"/>
                </a:ext>
              </a:extLst>
            </p:cNvPr>
            <p:cNvCxnSpPr/>
            <p:nvPr/>
          </p:nvCxnSpPr>
          <p:spPr>
            <a:xfrm flipV="1">
              <a:off x="23785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3050D46-06A7-A0BE-732D-B9FC8EDE6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A899528-2533-071B-55B0-5B4705C37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6ACAFB8-ED4D-3C11-EA43-73F06F137981}"/>
                </a:ext>
              </a:extLst>
            </p:cNvPr>
            <p:cNvCxnSpPr/>
            <p:nvPr/>
          </p:nvCxnSpPr>
          <p:spPr>
            <a:xfrm flipV="1">
              <a:off x="2731613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0AF5959-3027-AF87-6488-AC2ABEDBCCAA}"/>
                </a:ext>
              </a:extLst>
            </p:cNvPr>
            <p:cNvCxnSpPr/>
            <p:nvPr/>
          </p:nvCxnSpPr>
          <p:spPr>
            <a:xfrm flipV="1">
              <a:off x="2849288" y="4108513"/>
              <a:ext cx="0" cy="6949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10F9906C-0A27-1E33-145E-8D0BF5BDD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849" y="3452911"/>
            <a:ext cx="381000" cy="31750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D7090A6-91B4-9F89-1A37-2557152A0369}"/>
              </a:ext>
            </a:extLst>
          </p:cNvPr>
          <p:cNvGrpSpPr/>
          <p:nvPr/>
        </p:nvGrpSpPr>
        <p:grpSpPr>
          <a:xfrm rot="2098551" flipV="1">
            <a:off x="9655997" y="4988762"/>
            <a:ext cx="588375" cy="486136"/>
            <a:chOff x="2025563" y="4108513"/>
            <a:chExt cx="588375" cy="694982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B519A3B-0636-F6DF-66ED-1F44217FF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55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39B8C36-43BC-E6E0-BF10-CBC452F57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091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FB5525A-B39A-B33A-4FF7-C5B771BB7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263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734092D-88B8-AD7E-AD5F-6A089E3E7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3938" y="4108513"/>
              <a:ext cx="0" cy="69498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E21936B7-2267-25AC-3D9A-B5524329C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3343" y="4788372"/>
            <a:ext cx="1092200" cy="800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C5940BC-C163-130E-F07B-501CC68D0E31}"/>
              </a:ext>
            </a:extLst>
          </p:cNvPr>
          <p:cNvSpPr txBox="1"/>
          <p:nvPr/>
        </p:nvSpPr>
        <p:spPr>
          <a:xfrm>
            <a:off x="3419643" y="391348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Non-Spin-Flip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FADA025-61FE-4963-5287-4748FC132549}"/>
              </a:ext>
            </a:extLst>
          </p:cNvPr>
          <p:cNvSpPr txBox="1"/>
          <p:nvPr/>
        </p:nvSpPr>
        <p:spPr>
          <a:xfrm>
            <a:off x="3408631" y="493134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Spin-Flip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CEBFF-80B3-3D7D-BC00-BE546CA83BB2}"/>
              </a:ext>
            </a:extLst>
          </p:cNvPr>
          <p:cNvSpPr txBox="1"/>
          <p:nvPr/>
        </p:nvSpPr>
        <p:spPr>
          <a:xfrm>
            <a:off x="1179074" y="8783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Polarizer</a:t>
            </a:r>
          </a:p>
        </p:txBody>
      </p:sp>
    </p:spTree>
    <p:extLst>
      <p:ext uri="{BB962C8B-B14F-4D97-AF65-F5344CB8AC3E}">
        <p14:creationId xmlns:p14="http://schemas.microsoft.com/office/powerpoint/2010/main" val="248595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8247-A016-A4A0-BA7C-2641B56F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574344" cy="574675"/>
          </a:xfrm>
        </p:spPr>
        <p:txBody>
          <a:bodyPr>
            <a:normAutofit/>
          </a:bodyPr>
          <a:lstStyle/>
          <a:p>
            <a:r>
              <a:rPr lang="en-GB" dirty="0"/>
              <a:t>Nuclear Spin-Dependent Scattering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DD58-B760-903F-021E-E00BFA7D9162}"/>
              </a:ext>
            </a:extLst>
          </p:cNvPr>
          <p:cNvSpPr txBox="1"/>
          <p:nvPr/>
        </p:nvSpPr>
        <p:spPr>
          <a:xfrm>
            <a:off x="266699" y="1041991"/>
            <a:ext cx="661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Nuclear scattering</a:t>
            </a:r>
            <a:br>
              <a:rPr lang="en-GB" b="1" dirty="0"/>
            </a:br>
            <a:br>
              <a:rPr lang="en-GB" b="1" dirty="0"/>
            </a:br>
            <a:r>
              <a:rPr lang="en-GB" dirty="0"/>
              <a:t>The scattering length depends on the whether the neutron spin is parallel or antiparallel to the nuclear spin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A212B3-E872-A74D-A402-B5EBC9EEB961}"/>
              </a:ext>
            </a:extLst>
          </p:cNvPr>
          <p:cNvGrpSpPr/>
          <p:nvPr/>
        </p:nvGrpSpPr>
        <p:grpSpPr>
          <a:xfrm>
            <a:off x="807226" y="1642155"/>
            <a:ext cx="9985708" cy="3874360"/>
            <a:chOff x="1996328" y="1250533"/>
            <a:chExt cx="8052327" cy="301337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86ED0-3843-E573-2587-875422105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3858" y="3024917"/>
              <a:ext cx="2033036" cy="98882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206610-A0EC-6B6C-4935-7F3C1521D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6894" y="1620016"/>
              <a:ext cx="1385334" cy="1404901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A0DD77-6339-8BB7-3AE4-C277666D4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6894" y="2933877"/>
              <a:ext cx="1986516" cy="9104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0D6DBD-46C8-EE49-D8D7-D32B2C862506}"/>
                </a:ext>
              </a:extLst>
            </p:cNvPr>
            <p:cNvCxnSpPr>
              <a:cxnSpLocks/>
            </p:cNvCxnSpPr>
            <p:nvPr/>
          </p:nvCxnSpPr>
          <p:spPr>
            <a:xfrm>
              <a:off x="6557855" y="3338577"/>
              <a:ext cx="0" cy="6751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CAAD90-9B34-3EDD-0261-EC47DA440D2A}"/>
                </a:ext>
              </a:extLst>
            </p:cNvPr>
            <p:cNvCxnSpPr/>
            <p:nvPr/>
          </p:nvCxnSpPr>
          <p:spPr>
            <a:xfrm flipV="1">
              <a:off x="6040404" y="3588737"/>
              <a:ext cx="0" cy="6751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85A1A5-FCC1-3E28-CF3D-7557F358DEB4}"/>
                </a:ext>
              </a:extLst>
            </p:cNvPr>
            <p:cNvSpPr/>
            <p:nvPr/>
          </p:nvSpPr>
          <p:spPr>
            <a:xfrm>
              <a:off x="5878480" y="3795777"/>
              <a:ext cx="323848" cy="3222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1160D86-442E-DBE1-E910-72B7098A753D}"/>
                </a:ext>
              </a:extLst>
            </p:cNvPr>
            <p:cNvSpPr/>
            <p:nvPr/>
          </p:nvSpPr>
          <p:spPr>
            <a:xfrm>
              <a:off x="6395931" y="3500132"/>
              <a:ext cx="323848" cy="3222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70C49A-DACD-2A6F-76E6-AC14DC18519B}"/>
                </a:ext>
              </a:extLst>
            </p:cNvPr>
            <p:cNvCxnSpPr>
              <a:cxnSpLocks/>
            </p:cNvCxnSpPr>
            <p:nvPr/>
          </p:nvCxnSpPr>
          <p:spPr>
            <a:xfrm>
              <a:off x="7896894" y="2566685"/>
              <a:ext cx="0" cy="9526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068729-8C28-8661-28FA-8EC0E91BE698}"/>
                </a:ext>
              </a:extLst>
            </p:cNvPr>
            <p:cNvSpPr/>
            <p:nvPr/>
          </p:nvSpPr>
          <p:spPr>
            <a:xfrm>
              <a:off x="7668294" y="279631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16B8ED-10B8-1A7A-574E-5F6C48784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84516" y="2641813"/>
              <a:ext cx="0" cy="6751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10A2D4-567E-1A82-52B5-F8CC0F2CC900}"/>
                </a:ext>
              </a:extLst>
            </p:cNvPr>
            <p:cNvSpPr/>
            <p:nvPr/>
          </p:nvSpPr>
          <p:spPr>
            <a:xfrm>
              <a:off x="9724807" y="2769736"/>
              <a:ext cx="323848" cy="3222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F56F42-DE1E-8778-79E2-0B1FC69E1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2228" y="1250533"/>
              <a:ext cx="0" cy="6751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626CCA-95F4-9639-FC7D-BF1DA3A9388B}"/>
                </a:ext>
              </a:extLst>
            </p:cNvPr>
            <p:cNvSpPr/>
            <p:nvPr/>
          </p:nvSpPr>
          <p:spPr>
            <a:xfrm>
              <a:off x="9120304" y="1435350"/>
              <a:ext cx="323848" cy="32222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FABA23C-4830-C50F-138F-7174F1FE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9594" y="3035477"/>
              <a:ext cx="254000" cy="254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9BC9EF4-2FF3-738D-6FDB-446502C8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2833" y="1501213"/>
              <a:ext cx="241300" cy="190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4D3BA25-00DB-98F3-869F-7D71D01D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3203" y="2929667"/>
              <a:ext cx="127000" cy="190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6A78A9-351C-8DDC-D0E7-ACDFB9FAD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328" y="1798701"/>
              <a:ext cx="254000" cy="25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AF3787-EC53-EE11-4FCC-2436C71E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6328" y="2131967"/>
              <a:ext cx="241300" cy="19050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AF1A3C4-9F30-C275-B923-AFDFF7C23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22" y="3474485"/>
            <a:ext cx="3009900" cy="57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87466A-76DA-0AE3-955F-8C11820D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45" y="4239728"/>
            <a:ext cx="4330700" cy="58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B52ED-AF6A-B81C-D27A-9A808ABF0800}"/>
              </a:ext>
            </a:extLst>
          </p:cNvPr>
          <p:cNvSpPr txBox="1"/>
          <p:nvPr/>
        </p:nvSpPr>
        <p:spPr>
          <a:xfrm>
            <a:off x="1418532" y="2294071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neutron/nuclear spins add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B9AEC-4159-D8C5-5F2C-89F3E816786D}"/>
              </a:ext>
            </a:extLst>
          </p:cNvPr>
          <p:cNvSpPr txBox="1"/>
          <p:nvPr/>
        </p:nvSpPr>
        <p:spPr>
          <a:xfrm>
            <a:off x="1412745" y="2728174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neutron/nuclear spins subtract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05146-6AAE-2E6B-C2EA-BCA3A85E99DA}"/>
              </a:ext>
            </a:extLst>
          </p:cNvPr>
          <p:cNvSpPr txBox="1"/>
          <p:nvPr/>
        </p:nvSpPr>
        <p:spPr>
          <a:xfrm>
            <a:off x="8806220" y="162133"/>
            <a:ext cx="325121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4.1.2 (p 100)</a:t>
            </a:r>
          </a:p>
        </p:txBody>
      </p:sp>
    </p:spTree>
    <p:extLst>
      <p:ext uri="{BB962C8B-B14F-4D97-AF65-F5344CB8AC3E}">
        <p14:creationId xmlns:p14="http://schemas.microsoft.com/office/powerpoint/2010/main" val="1484874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8247-A016-A4A0-BA7C-2641B56F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420640" cy="574675"/>
          </a:xfrm>
        </p:spPr>
        <p:txBody>
          <a:bodyPr>
            <a:normAutofit/>
          </a:bodyPr>
          <a:lstStyle/>
          <a:p>
            <a:r>
              <a:rPr lang="en-GB" dirty="0"/>
              <a:t>Reminder: Magnetic scattering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0DD58-B760-903F-021E-E00BFA7D9162}"/>
              </a:ext>
            </a:extLst>
          </p:cNvPr>
          <p:cNvSpPr txBox="1"/>
          <p:nvPr/>
        </p:nvSpPr>
        <p:spPr>
          <a:xfrm>
            <a:off x="1192954" y="1074954"/>
            <a:ext cx="7592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Magnetic scattering</a:t>
            </a:r>
            <a:br>
              <a:rPr lang="en-GB" b="1" dirty="0"/>
            </a:br>
            <a:br>
              <a:rPr lang="en-GB" b="1" dirty="0"/>
            </a:br>
            <a:r>
              <a:rPr lang="en-GB" dirty="0"/>
              <a:t>The magnetic scattering is a vector interaction –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Since the magnetic field in the sample is divergence-free (                       )        </a:t>
            </a:r>
            <a:br>
              <a:rPr lang="en-GB" dirty="0"/>
            </a:br>
            <a:r>
              <a:rPr lang="en-GB" dirty="0"/>
              <a:t>after taking the Fourier transform we get,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3BAF2-4DD3-FBE7-0835-209964A1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21" y="3313560"/>
            <a:ext cx="2679700" cy="749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17106F-EE16-E6B5-D8CC-FBB2E3302E57}"/>
              </a:ext>
            </a:extLst>
          </p:cNvPr>
          <p:cNvCxnSpPr>
            <a:cxnSpLocks/>
          </p:cNvCxnSpPr>
          <p:nvPr/>
        </p:nvCxnSpPr>
        <p:spPr>
          <a:xfrm flipV="1">
            <a:off x="6547790" y="3046175"/>
            <a:ext cx="0" cy="1935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D093A-5967-1996-D7C3-98CD1A485ABE}"/>
              </a:ext>
            </a:extLst>
          </p:cNvPr>
          <p:cNvCxnSpPr>
            <a:cxnSpLocks/>
          </p:cNvCxnSpPr>
          <p:nvPr/>
        </p:nvCxnSpPr>
        <p:spPr>
          <a:xfrm flipV="1">
            <a:off x="6547790" y="3615498"/>
            <a:ext cx="2237952" cy="1365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C50C35-9C41-819D-143D-0515DF274587}"/>
              </a:ext>
            </a:extLst>
          </p:cNvPr>
          <p:cNvCxnSpPr>
            <a:cxnSpLocks/>
          </p:cNvCxnSpPr>
          <p:nvPr/>
        </p:nvCxnSpPr>
        <p:spPr>
          <a:xfrm flipV="1">
            <a:off x="8785742" y="3615498"/>
            <a:ext cx="6997" cy="13658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4364395-439C-91F9-FFA1-63BBFD74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21" y="4196623"/>
            <a:ext cx="3454400" cy="317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4D4454-2F67-C0B2-6D20-12F36556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68"/>
          <a:stretch/>
        </p:blipFill>
        <p:spPr>
          <a:xfrm>
            <a:off x="8804374" y="4216395"/>
            <a:ext cx="1386305" cy="317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B0E3FC9-36BB-B1C9-9CE7-40A5FA644F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049" r="46053" b="-54297"/>
          <a:stretch/>
        </p:blipFill>
        <p:spPr>
          <a:xfrm>
            <a:off x="7326392" y="3808522"/>
            <a:ext cx="721896" cy="4898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9BC8C20-DBBB-86D7-4CAD-81A395C4D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042" y="3825411"/>
            <a:ext cx="190500" cy="3048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521B98-34FC-9696-A960-855AEFF6ED4F}"/>
              </a:ext>
            </a:extLst>
          </p:cNvPr>
          <p:cNvCxnSpPr>
            <a:cxnSpLocks/>
          </p:cNvCxnSpPr>
          <p:nvPr/>
        </p:nvCxnSpPr>
        <p:spPr>
          <a:xfrm>
            <a:off x="6602726" y="4981336"/>
            <a:ext cx="2183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A54EF13-2FA7-E383-7A78-6E0EDA42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76490" b="-11212"/>
          <a:stretch/>
        </p:blipFill>
        <p:spPr>
          <a:xfrm>
            <a:off x="7326392" y="5044668"/>
            <a:ext cx="812111" cy="35309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02B147A-5ADF-32D5-ADC7-0306A577AD93}"/>
              </a:ext>
            </a:extLst>
          </p:cNvPr>
          <p:cNvSpPr txBox="1"/>
          <p:nvPr/>
        </p:nvSpPr>
        <p:spPr>
          <a:xfrm>
            <a:off x="1287865" y="41836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where,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E729CB-4857-D30E-5687-3FF2D52053B4}"/>
              </a:ext>
            </a:extLst>
          </p:cNvPr>
          <p:cNvSpPr txBox="1"/>
          <p:nvPr/>
        </p:nvSpPr>
        <p:spPr>
          <a:xfrm>
            <a:off x="2240662" y="5532918"/>
            <a:ext cx="72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Neutron probes component of the magnetization perpendicular to Q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EC370B9-8CBD-AC29-67CF-2897C7433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776" y="2174400"/>
            <a:ext cx="1257300" cy="3175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8B3A231-407E-D8E0-EC7A-C52DB6BB2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4936" y="993741"/>
            <a:ext cx="3251485" cy="1081272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8CC1B2F3-6BF1-0AA0-45F3-B3A235A70ABB}"/>
              </a:ext>
            </a:extLst>
          </p:cNvPr>
          <p:cNvSpPr/>
          <p:nvPr/>
        </p:nvSpPr>
        <p:spPr>
          <a:xfrm>
            <a:off x="8128376" y="781447"/>
            <a:ext cx="3796924" cy="1507449"/>
          </a:xfrm>
          <a:prstGeom prst="ellipse">
            <a:avLst/>
          </a:prstGeom>
          <a:solidFill>
            <a:schemeClr val="accent1">
              <a:alpha val="294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16D119B-DBE1-E392-A2DC-BE060A58AC89}"/>
              </a:ext>
            </a:extLst>
          </p:cNvPr>
          <p:cNvCxnSpPr>
            <a:cxnSpLocks/>
          </p:cNvCxnSpPr>
          <p:nvPr/>
        </p:nvCxnSpPr>
        <p:spPr>
          <a:xfrm flipV="1">
            <a:off x="8564936" y="2174400"/>
            <a:ext cx="489642" cy="196267"/>
          </a:xfrm>
          <a:prstGeom prst="curvedConnector3">
            <a:avLst>
              <a:gd name="adj1" fmla="val 50000"/>
            </a:avLst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261249-535C-7C5C-953D-9055DD1E7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341" y="1627648"/>
            <a:ext cx="17272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BADD9-5AF5-A37B-5A43-6538C19263F0}"/>
              </a:ext>
            </a:extLst>
          </p:cNvPr>
          <p:cNvSpPr txBox="1"/>
          <p:nvPr/>
        </p:nvSpPr>
        <p:spPr>
          <a:xfrm>
            <a:off x="9054578" y="162133"/>
            <a:ext cx="3060453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4.2 (p 103)</a:t>
            </a:r>
          </a:p>
        </p:txBody>
      </p:sp>
    </p:spTree>
    <p:extLst>
      <p:ext uri="{BB962C8B-B14F-4D97-AF65-F5344CB8AC3E}">
        <p14:creationId xmlns:p14="http://schemas.microsoft.com/office/powerpoint/2010/main" val="58994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8247-A016-A4A0-BA7C-2641B56F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8672759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Magnetic Spin-dependent Scattering (classical)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A7241A-20CD-BE11-BD92-02316E25C8F4}"/>
              </a:ext>
            </a:extLst>
          </p:cNvPr>
          <p:cNvCxnSpPr>
            <a:cxnSpLocks/>
          </p:cNvCxnSpPr>
          <p:nvPr/>
        </p:nvCxnSpPr>
        <p:spPr>
          <a:xfrm flipV="1">
            <a:off x="3348449" y="4471685"/>
            <a:ext cx="2521172" cy="127135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D96E20-21C1-0E0B-39BF-40BBE1F9FA60}"/>
              </a:ext>
            </a:extLst>
          </p:cNvPr>
          <p:cNvCxnSpPr>
            <a:cxnSpLocks/>
          </p:cNvCxnSpPr>
          <p:nvPr/>
        </p:nvCxnSpPr>
        <p:spPr>
          <a:xfrm flipV="1">
            <a:off x="5869621" y="2149306"/>
            <a:ext cx="91839" cy="232238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369313-ED86-8840-ED1E-84B497690F89}"/>
              </a:ext>
            </a:extLst>
          </p:cNvPr>
          <p:cNvCxnSpPr>
            <a:cxnSpLocks/>
          </p:cNvCxnSpPr>
          <p:nvPr/>
        </p:nvCxnSpPr>
        <p:spPr>
          <a:xfrm>
            <a:off x="4209076" y="4874965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38D0F-91BB-86A9-909C-BE814C19DAD4}"/>
              </a:ext>
            </a:extLst>
          </p:cNvPr>
          <p:cNvCxnSpPr/>
          <p:nvPr/>
        </p:nvCxnSpPr>
        <p:spPr>
          <a:xfrm flipV="1">
            <a:off x="3567384" y="5196601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5DC10DC-1293-24BD-CA87-95A8CFF4F2B6}"/>
              </a:ext>
            </a:extLst>
          </p:cNvPr>
          <p:cNvSpPr/>
          <p:nvPr/>
        </p:nvSpPr>
        <p:spPr>
          <a:xfrm>
            <a:off x="3366582" y="5462797"/>
            <a:ext cx="401605" cy="414293"/>
          </a:xfrm>
          <a:prstGeom prst="ellipse">
            <a:avLst/>
          </a:prstGeom>
          <a:gradFill>
            <a:gsLst>
              <a:gs pos="0">
                <a:srgbClr val="FF0000"/>
              </a:gs>
              <a:gs pos="50000">
                <a:srgbClr val="F7A0A7"/>
              </a:gs>
              <a:gs pos="100000">
                <a:schemeClr val="bg1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2FB002-968C-462F-9C22-0BDAD4C42F95}"/>
              </a:ext>
            </a:extLst>
          </p:cNvPr>
          <p:cNvSpPr/>
          <p:nvPr/>
        </p:nvSpPr>
        <p:spPr>
          <a:xfrm>
            <a:off x="4008274" y="5082680"/>
            <a:ext cx="401605" cy="41429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E5B1125-D82B-E4BA-3842-3A4AB1DE0949}"/>
              </a:ext>
            </a:extLst>
          </p:cNvPr>
          <p:cNvGrpSpPr/>
          <p:nvPr/>
        </p:nvGrpSpPr>
        <p:grpSpPr>
          <a:xfrm rot="2312176">
            <a:off x="4350208" y="3577024"/>
            <a:ext cx="2902859" cy="1710371"/>
            <a:chOff x="1347162" y="2842677"/>
            <a:chExt cx="2902859" cy="1710371"/>
          </a:xfrm>
        </p:grpSpPr>
        <p:pic>
          <p:nvPicPr>
            <p:cNvPr id="31" name="Picture 30" descr="A black background with arrows pointing to a green circle&#10;&#10;Description automatically generated">
              <a:extLst>
                <a:ext uri="{FF2B5EF4-FFF2-40B4-BE49-F238E27FC236}">
                  <a16:creationId xmlns:a16="http://schemas.microsoft.com/office/drawing/2014/main" id="{4812EB42-547D-B56E-A6C5-1652F8D6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76" y="2842677"/>
              <a:ext cx="2732545" cy="171037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299BE4-E5BE-15BD-89AA-AA2F4D6FE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5121" y="3095126"/>
              <a:ext cx="0" cy="12248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1BBB86-16B9-E321-63EF-8D373FFCEB51}"/>
                </a:ext>
              </a:extLst>
            </p:cNvPr>
            <p:cNvSpPr/>
            <p:nvPr/>
          </p:nvSpPr>
          <p:spPr>
            <a:xfrm>
              <a:off x="2601634" y="3390369"/>
              <a:ext cx="566975" cy="58783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0A26FAD-0D54-778B-151D-A776E5AE9AB0}"/>
                </a:ext>
              </a:extLst>
            </p:cNvPr>
            <p:cNvCxnSpPr>
              <a:cxnSpLocks/>
            </p:cNvCxnSpPr>
            <p:nvPr/>
          </p:nvCxnSpPr>
          <p:spPr>
            <a:xfrm rot="19287824" flipH="1" flipV="1">
              <a:off x="1347162" y="3175474"/>
              <a:ext cx="1326307" cy="10451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94B872-AA1A-73F4-520A-E4AA56C97A3A}"/>
              </a:ext>
            </a:extLst>
          </p:cNvPr>
          <p:cNvCxnSpPr>
            <a:cxnSpLocks/>
          </p:cNvCxnSpPr>
          <p:nvPr/>
        </p:nvCxnSpPr>
        <p:spPr>
          <a:xfrm flipV="1">
            <a:off x="5570882" y="1552099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9B56DC2-A18D-8547-373D-183C9BE14560}"/>
              </a:ext>
            </a:extLst>
          </p:cNvPr>
          <p:cNvSpPr/>
          <p:nvPr/>
        </p:nvSpPr>
        <p:spPr>
          <a:xfrm>
            <a:off x="5360050" y="1744815"/>
            <a:ext cx="401605" cy="41429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55E21A-77D0-56B0-6561-DE96CA229981}"/>
              </a:ext>
            </a:extLst>
          </p:cNvPr>
          <p:cNvCxnSpPr>
            <a:cxnSpLocks/>
          </p:cNvCxnSpPr>
          <p:nvPr/>
        </p:nvCxnSpPr>
        <p:spPr>
          <a:xfrm flipV="1">
            <a:off x="6262390" y="1530771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4D5E9F4-B496-1CFE-77C4-7C2FD9E7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55" y="1564764"/>
            <a:ext cx="406400" cy="241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506465B-52AB-B21F-B5FB-E025A5CC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06" y="1561746"/>
            <a:ext cx="406400" cy="241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8C60180-45E3-06C3-6551-FFB8C817C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392" y="3158096"/>
            <a:ext cx="190500" cy="304800"/>
          </a:xfrm>
          <a:prstGeom prst="rect">
            <a:avLst/>
          </a:prstGeom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1BFA680B-921B-64AB-5934-6B3D76A5DC5E}"/>
              </a:ext>
            </a:extLst>
          </p:cNvPr>
          <p:cNvSpPr/>
          <p:nvPr/>
        </p:nvSpPr>
        <p:spPr>
          <a:xfrm>
            <a:off x="6069426" y="1753883"/>
            <a:ext cx="401605" cy="414293"/>
          </a:xfrm>
          <a:prstGeom prst="ellipse">
            <a:avLst/>
          </a:prstGeom>
          <a:gradFill>
            <a:gsLst>
              <a:gs pos="0">
                <a:srgbClr val="FF0000"/>
              </a:gs>
              <a:gs pos="50000">
                <a:srgbClr val="F7A0A7"/>
              </a:gs>
              <a:gs pos="100000">
                <a:schemeClr val="bg1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FA73197-4EDB-91A6-B8F7-2FA17F90E111}"/>
              </a:ext>
            </a:extLst>
          </p:cNvPr>
          <p:cNvCxnSpPr>
            <a:cxnSpLocks/>
          </p:cNvCxnSpPr>
          <p:nvPr/>
        </p:nvCxnSpPr>
        <p:spPr>
          <a:xfrm>
            <a:off x="6275382" y="2571434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51382656-4D4E-17B7-506F-2C081DFE3CF5}"/>
              </a:ext>
            </a:extLst>
          </p:cNvPr>
          <p:cNvSpPr/>
          <p:nvPr/>
        </p:nvSpPr>
        <p:spPr>
          <a:xfrm>
            <a:off x="6064550" y="2764150"/>
            <a:ext cx="401605" cy="414293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90E1CE0-A574-9ECD-BBB3-5A4790F57579}"/>
              </a:ext>
            </a:extLst>
          </p:cNvPr>
          <p:cNvCxnSpPr>
            <a:cxnSpLocks/>
          </p:cNvCxnSpPr>
          <p:nvPr/>
        </p:nvCxnSpPr>
        <p:spPr>
          <a:xfrm>
            <a:off x="5578408" y="2531074"/>
            <a:ext cx="0" cy="8680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C2080626-1140-3E67-C05C-E1D5A06A42B0}"/>
              </a:ext>
            </a:extLst>
          </p:cNvPr>
          <p:cNvSpPr/>
          <p:nvPr/>
        </p:nvSpPr>
        <p:spPr>
          <a:xfrm>
            <a:off x="5385444" y="2754186"/>
            <a:ext cx="401605" cy="414293"/>
          </a:xfrm>
          <a:prstGeom prst="ellipse">
            <a:avLst/>
          </a:prstGeom>
          <a:gradFill>
            <a:gsLst>
              <a:gs pos="0">
                <a:srgbClr val="FF0000"/>
              </a:gs>
              <a:gs pos="50000">
                <a:srgbClr val="F7A0A7"/>
              </a:gs>
              <a:gs pos="100000">
                <a:schemeClr val="bg1"/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3CB0F07-C2F7-00A5-90B8-0898308E3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325" y="2521980"/>
            <a:ext cx="406400" cy="2413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25619F4-C1A5-2B96-BFEC-D8A6D929D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155" y="2512359"/>
            <a:ext cx="406400" cy="2413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C2A1F5B-CB4E-11DB-71ED-1DD4EDE852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658" y="2277074"/>
            <a:ext cx="1371600" cy="3683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911F681C-C307-A343-2093-FB9B8CB1F4B4}"/>
              </a:ext>
            </a:extLst>
          </p:cNvPr>
          <p:cNvSpPr txBox="1"/>
          <p:nvPr/>
        </p:nvSpPr>
        <p:spPr>
          <a:xfrm>
            <a:off x="250079" y="1413085"/>
            <a:ext cx="3743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Magnetic scattering has complex spin-dependence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There will be a classical torque on the neutron moment if there are components of the field perpendicular to it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C93D09-D3D3-B29D-D113-88EE2FDA15E9}"/>
              </a:ext>
            </a:extLst>
          </p:cNvPr>
          <p:cNvSpPr txBox="1"/>
          <p:nvPr/>
        </p:nvSpPr>
        <p:spPr>
          <a:xfrm>
            <a:off x="4818059" y="105674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Spin-flip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A1C1B6-43F5-23C3-29A7-587BA2645260}"/>
              </a:ext>
            </a:extLst>
          </p:cNvPr>
          <p:cNvSpPr txBox="1"/>
          <p:nvPr/>
        </p:nvSpPr>
        <p:spPr>
          <a:xfrm>
            <a:off x="5954812" y="104310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Non-Spin-Flip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C442FB9-AD32-BD27-0459-A15F74E19386}"/>
              </a:ext>
            </a:extLst>
          </p:cNvPr>
          <p:cNvGrpSpPr/>
          <p:nvPr/>
        </p:nvGrpSpPr>
        <p:grpSpPr>
          <a:xfrm>
            <a:off x="7067659" y="2824880"/>
            <a:ext cx="3743597" cy="399444"/>
            <a:chOff x="7694371" y="1994008"/>
            <a:chExt cx="3743597" cy="399444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C424511-8049-D53C-DE44-7BF75578560D}"/>
                </a:ext>
              </a:extLst>
            </p:cNvPr>
            <p:cNvSpPr txBox="1"/>
            <p:nvPr/>
          </p:nvSpPr>
          <p:spPr>
            <a:xfrm>
              <a:off x="7694371" y="2024120"/>
              <a:ext cx="37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if       parallel to 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7FC2781-CC86-E176-C791-66B287721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9805" y="2062736"/>
              <a:ext cx="190500" cy="29210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A94200F-A0B7-2C7A-B872-5A957CF6F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90945" y="1994008"/>
              <a:ext cx="241300" cy="304800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9AE6B39-242A-F0BC-E8A3-F75898F0590D}"/>
              </a:ext>
            </a:extLst>
          </p:cNvPr>
          <p:cNvSpPr txBox="1"/>
          <p:nvPr/>
        </p:nvSpPr>
        <p:spPr>
          <a:xfrm>
            <a:off x="7361621" y="3189846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torque – so all scattering is non-spin-flip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00B463-BEBD-CA89-F16F-18E811D52454}"/>
              </a:ext>
            </a:extLst>
          </p:cNvPr>
          <p:cNvGrpSpPr/>
          <p:nvPr/>
        </p:nvGrpSpPr>
        <p:grpSpPr>
          <a:xfrm>
            <a:off x="7067659" y="3585721"/>
            <a:ext cx="3743597" cy="412144"/>
            <a:chOff x="7694371" y="1981308"/>
            <a:chExt cx="3743597" cy="41214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3F61897-7F56-15BF-4AB9-67B849C0E68C}"/>
                </a:ext>
              </a:extLst>
            </p:cNvPr>
            <p:cNvSpPr txBox="1"/>
            <p:nvPr/>
          </p:nvSpPr>
          <p:spPr>
            <a:xfrm>
              <a:off x="7694371" y="2024120"/>
              <a:ext cx="37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if       perpendicular to  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7F492B7-17D0-3296-06A2-78CF4C44C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9805" y="2062736"/>
              <a:ext cx="190500" cy="2921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D86B2E0F-CB49-7D73-7961-AAC1AA4A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87845" y="1981308"/>
              <a:ext cx="241300" cy="304800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AEC2CA5-143A-9D40-18BE-913FCECFE94F}"/>
              </a:ext>
            </a:extLst>
          </p:cNvPr>
          <p:cNvSpPr txBox="1"/>
          <p:nvPr/>
        </p:nvSpPr>
        <p:spPr>
          <a:xfrm>
            <a:off x="7358401" y="4014173"/>
            <a:ext cx="408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Neutron spin can </a:t>
            </a:r>
            <a:r>
              <a:rPr lang="en-GB" dirty="0" err="1"/>
              <a:t>precess</a:t>
            </a:r>
            <a:r>
              <a:rPr lang="en-GB" dirty="0"/>
              <a:t> in the field – spin-flip scattering </a:t>
            </a:r>
          </a:p>
        </p:txBody>
      </p:sp>
    </p:spTree>
    <p:extLst>
      <p:ext uri="{BB962C8B-B14F-4D97-AF65-F5344CB8AC3E}">
        <p14:creationId xmlns:p14="http://schemas.microsoft.com/office/powerpoint/2010/main" val="140079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11864F-CAD3-CF61-8A03-FF63F582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Polarized neutron scattering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1778D-C271-BC1E-F6A4-84E66009F43F}"/>
              </a:ext>
            </a:extLst>
          </p:cNvPr>
          <p:cNvSpPr txBox="1"/>
          <p:nvPr/>
        </p:nvSpPr>
        <p:spPr>
          <a:xfrm>
            <a:off x="266700" y="859689"/>
            <a:ext cx="9408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polarization-dependent scattering cross-sections can be calculated from the following</a:t>
            </a:r>
          </a:p>
          <a:p>
            <a:r>
              <a:rPr lang="en-GB" b="1" dirty="0"/>
              <a:t>Moon-Riste-Koehler</a:t>
            </a:r>
            <a:r>
              <a:rPr lang="en-GB" dirty="0"/>
              <a:t> equations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0EEBC-78C8-E32B-AB3B-42D20CC4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874" y="2225925"/>
            <a:ext cx="2406642" cy="605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966F0-9CD4-68BF-9834-B54215E6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74" y="2873244"/>
            <a:ext cx="1547376" cy="5945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8A3423-C248-BF0A-8E32-935B3D72CED7}"/>
              </a:ext>
            </a:extLst>
          </p:cNvPr>
          <p:cNvGrpSpPr/>
          <p:nvPr/>
        </p:nvGrpSpPr>
        <p:grpSpPr>
          <a:xfrm>
            <a:off x="1075280" y="4365715"/>
            <a:ext cx="10041439" cy="1477328"/>
            <a:chOff x="1180617" y="4530085"/>
            <a:chExt cx="10041439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69A435-91EA-E938-C2EB-C0EE639FA4E1}"/>
                </a:ext>
              </a:extLst>
            </p:cNvPr>
            <p:cNvSpPr txBox="1"/>
            <p:nvPr/>
          </p:nvSpPr>
          <p:spPr>
            <a:xfrm>
              <a:off x="1180617" y="4530085"/>
              <a:ext cx="100414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The </a:t>
              </a:r>
              <a:r>
                <a:rPr lang="en-GB" i="1" dirty="0"/>
                <a:t>z</a:t>
              </a:r>
              <a:r>
                <a:rPr lang="en-GB" dirty="0"/>
                <a:t>-direction is along the direction of the neutron polarization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i="1" dirty="0"/>
                <a:t>I</a:t>
              </a:r>
              <a:r>
                <a:rPr lang="en-GB" dirty="0"/>
                <a:t> is the nuclear spin quantum number and </a:t>
              </a:r>
              <a:r>
                <a:rPr lang="en-GB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  <a:r>
                <a:rPr lang="en-GB" i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x</a:t>
              </a:r>
              <a:r>
                <a:rPr lang="en-GB" i="1" baseline="-25000" dirty="0"/>
                <a:t> </a:t>
              </a:r>
              <a:r>
                <a:rPr lang="en-GB" i="1" dirty="0"/>
                <a:t>, </a:t>
              </a:r>
              <a:r>
                <a:rPr lang="en-GB" i="1" dirty="0" err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  <a:r>
                <a:rPr lang="en-GB" i="1" baseline="-25000" dirty="0" err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y</a:t>
              </a:r>
              <a:r>
                <a:rPr lang="en-GB" i="1" dirty="0"/>
                <a:t> </a:t>
              </a:r>
              <a:r>
                <a:rPr lang="en-GB" dirty="0"/>
                <a:t>and</a:t>
              </a:r>
              <a:r>
                <a:rPr lang="en-GB" i="1" dirty="0"/>
                <a:t> </a:t>
              </a:r>
              <a:r>
                <a:rPr lang="en-GB" i="1" dirty="0" err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  <a:r>
                <a:rPr lang="en-GB" i="1" baseline="-25000" dirty="0" err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z</a:t>
              </a:r>
              <a:r>
                <a:rPr lang="en-GB" dirty="0"/>
                <a:t> are the components of the nuclear spin angular momentum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          ,          , and            are the components of the magnetic field perpendicular to the scattering vector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B3314B-7178-E4CF-4A6C-44F491D06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2780" y="5426548"/>
              <a:ext cx="508000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93E250-0749-E039-A99B-94DDC0D3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9310" y="5426546"/>
              <a:ext cx="508000" cy="2667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45D127-BF86-31EB-F907-C5F22ACE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6394" y="5415043"/>
              <a:ext cx="495300" cy="2286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7962AC5-4F25-6AC5-B2BD-B306FD968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913" y="1506020"/>
            <a:ext cx="3898900" cy="67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81A6CB-45A6-3896-4DFB-0DD90635AD67}"/>
              </a:ext>
            </a:extLst>
          </p:cNvPr>
          <p:cNvSpPr txBox="1"/>
          <p:nvPr/>
        </p:nvSpPr>
        <p:spPr>
          <a:xfrm>
            <a:off x="353219" y="204038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where,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B5855D-6CA1-4FE9-7BB7-0BC288C92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582" y="2423608"/>
            <a:ext cx="4368800" cy="157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E7E228-EEE6-7B45-CC18-7DE507507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874" y="3520552"/>
            <a:ext cx="1765300" cy="596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E40103-AA92-A062-DDDC-9506CBD4B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631105" y="2390581"/>
            <a:ext cx="287978" cy="799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CDFC1A-F7A5-1842-916E-F6A9E5DB0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3895" y="2631581"/>
            <a:ext cx="6985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364F87-B73A-70B7-AC22-0C34F0B9FB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8203" y="3438089"/>
            <a:ext cx="520700" cy="30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159849-62EF-DABE-EBC6-E29E94C56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356350" y="3241780"/>
            <a:ext cx="287978" cy="799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36CDC-FB6E-DE08-C179-AA019C256EC1}"/>
              </a:ext>
            </a:extLst>
          </p:cNvPr>
          <p:cNvSpPr txBox="1"/>
          <p:nvPr/>
        </p:nvSpPr>
        <p:spPr>
          <a:xfrm>
            <a:off x="9054578" y="162133"/>
            <a:ext cx="3060453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4.4 (p 110)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17F5F-E0B3-DC27-47B3-D9B033BC8A24}"/>
              </a:ext>
            </a:extLst>
          </p:cNvPr>
          <p:cNvSpPr txBox="1"/>
          <p:nvPr/>
        </p:nvSpPr>
        <p:spPr>
          <a:xfrm>
            <a:off x="-23157" y="0"/>
            <a:ext cx="59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Moon, Riste and Koehler, Physical Review </a:t>
            </a:r>
            <a:r>
              <a:rPr lang="en-GB" b="1" i="1" dirty="0"/>
              <a:t>181</a:t>
            </a:r>
            <a:r>
              <a:rPr lang="en-GB" i="1" dirty="0"/>
              <a:t>, 920 (1969)</a:t>
            </a:r>
          </a:p>
        </p:txBody>
      </p:sp>
    </p:spTree>
    <p:extLst>
      <p:ext uri="{BB962C8B-B14F-4D97-AF65-F5344CB8AC3E}">
        <p14:creationId xmlns:p14="http://schemas.microsoft.com/office/powerpoint/2010/main" val="160696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3D4DDF-ADA7-D717-07CC-181A7A21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Coherent (nuclear) Scattering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31769-BA73-DA0B-4D5D-16A67ECC491C}"/>
              </a:ext>
            </a:extLst>
          </p:cNvPr>
          <p:cNvSpPr txBox="1"/>
          <p:nvPr/>
        </p:nvSpPr>
        <p:spPr>
          <a:xfrm>
            <a:off x="315468" y="1146048"/>
            <a:ext cx="1024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Assuming no magnetism in the sample – we can work out the </a:t>
            </a:r>
            <a:r>
              <a:rPr lang="en-GB" b="1" dirty="0"/>
              <a:t>coherent</a:t>
            </a:r>
            <a:r>
              <a:rPr lang="en-GB" dirty="0"/>
              <a:t> (see A Boothroyd lectures)</a:t>
            </a:r>
          </a:p>
          <a:p>
            <a:r>
              <a:rPr lang="en-GB" dirty="0"/>
              <a:t>nuclear scattering, just by taking the average of the amplitudes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DC14CC-2CC9-E306-DE80-CCFAABA7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542" y="1998627"/>
            <a:ext cx="21717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077BC-1EDD-AE38-9B19-3C179552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42" y="2549299"/>
            <a:ext cx="24892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D7DF7B-AB72-2936-4D15-EDCE6F1090AF}"/>
              </a:ext>
            </a:extLst>
          </p:cNvPr>
          <p:cNvSpPr txBox="1"/>
          <p:nvPr/>
        </p:nvSpPr>
        <p:spPr>
          <a:xfrm>
            <a:off x="315468" y="3065272"/>
            <a:ext cx="1024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Now, if the nuclear spins are randomly oriented, then the average over any one component of </a:t>
            </a:r>
            <a:r>
              <a:rPr lang="en-GB" b="1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GB" dirty="0">
                <a:ea typeface="CMU Serif Roman" panose="02000603000000000000" pitchFamily="2" charset="0"/>
                <a:cs typeface="CMU Serif Roman" panose="02000603000000000000" pitchFamily="2" charset="0"/>
              </a:rPr>
              <a:t>  is zero.  Therefore </a:t>
            </a:r>
            <a:endParaRPr lang="en-GB" b="1" i="1" dirty="0"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39A9A-FC92-7D8E-0725-C2CCC55E7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42" y="3813048"/>
            <a:ext cx="12700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BBECB-AAE3-EE51-435D-F42C74F2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492" y="4293539"/>
            <a:ext cx="11049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F6E369-B618-C2AC-2083-0236DDEA8C70}"/>
              </a:ext>
            </a:extLst>
          </p:cNvPr>
          <p:cNvSpPr txBox="1"/>
          <p:nvPr/>
        </p:nvSpPr>
        <p:spPr>
          <a:xfrm>
            <a:off x="1633480" y="5065622"/>
            <a:ext cx="1024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All the nuclear coherent scattering appears in the Non-Spin-Flip measurements</a:t>
            </a:r>
            <a:endParaRPr lang="en-GB" b="1" i="1" dirty="0">
              <a:solidFill>
                <a:srgbClr val="FF0000"/>
              </a:solidFill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A7541-A1D8-F1A8-40B5-C29B2C12F8F7}"/>
              </a:ext>
            </a:extLst>
          </p:cNvPr>
          <p:cNvSpPr txBox="1"/>
          <p:nvPr/>
        </p:nvSpPr>
        <p:spPr>
          <a:xfrm>
            <a:off x="8907821" y="162133"/>
            <a:ext cx="325121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4.5.1 (p 112)</a:t>
            </a:r>
          </a:p>
        </p:txBody>
      </p:sp>
    </p:spTree>
    <p:extLst>
      <p:ext uri="{BB962C8B-B14F-4D97-AF65-F5344CB8AC3E}">
        <p14:creationId xmlns:p14="http://schemas.microsoft.com/office/powerpoint/2010/main" val="395481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EC9D5-D0A5-4520-0C1B-FB6BAE2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Take-home message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499377-FCE7-7F7E-1DE0-E60BE2096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531" y="1487792"/>
            <a:ext cx="8313096" cy="4351338"/>
          </a:xfrm>
        </p:spPr>
        <p:txBody>
          <a:bodyPr>
            <a:normAutofit/>
          </a:bodyPr>
          <a:lstStyle/>
          <a:p>
            <a:r>
              <a:rPr lang="en-GB" sz="2800" dirty="0"/>
              <a:t>Polarized neutrons can be used to enhance almost any neutron scattering experiment, either by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Separating and providing additional information on the </a:t>
            </a:r>
            <a:r>
              <a:rPr lang="en-GB" sz="2800" b="1" dirty="0"/>
              <a:t>sources of scattering </a:t>
            </a:r>
            <a:r>
              <a:rPr lang="en-GB" sz="2800" dirty="0"/>
              <a:t>(nuclear, magnetic, incoherent)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Improving the </a:t>
            </a:r>
            <a:r>
              <a:rPr lang="en-GB" sz="2800" b="1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4274431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2723CF-0112-FE31-AE80-CC6683F65FD9}"/>
              </a:ext>
            </a:extLst>
          </p:cNvPr>
          <p:cNvSpPr/>
          <p:nvPr/>
        </p:nvSpPr>
        <p:spPr>
          <a:xfrm>
            <a:off x="4450081" y="3939466"/>
            <a:ext cx="1048512" cy="431800"/>
          </a:xfrm>
          <a:prstGeom prst="roundRect">
            <a:avLst/>
          </a:prstGeom>
          <a:solidFill>
            <a:schemeClr val="accent1">
              <a:alpha val="4696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B76C04-4F71-14F1-3AF2-251B697B49B2}"/>
              </a:ext>
            </a:extLst>
          </p:cNvPr>
          <p:cNvSpPr/>
          <p:nvPr/>
        </p:nvSpPr>
        <p:spPr>
          <a:xfrm>
            <a:off x="5776215" y="3931296"/>
            <a:ext cx="953771" cy="431800"/>
          </a:xfrm>
          <a:prstGeom prst="roundRect">
            <a:avLst/>
          </a:prstGeom>
          <a:solidFill>
            <a:srgbClr val="FF0000">
              <a:alpha val="469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0D6D8-853A-7C2D-341C-89BB08AF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Incoherent (nuclear)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98C3E-D515-D392-5583-08AFAF69493D}"/>
              </a:ext>
            </a:extLst>
          </p:cNvPr>
          <p:cNvSpPr txBox="1"/>
          <p:nvPr/>
        </p:nvSpPr>
        <p:spPr>
          <a:xfrm>
            <a:off x="207264" y="1072896"/>
            <a:ext cx="1064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Again, assuming no magnetism we can work out the </a:t>
            </a:r>
            <a:r>
              <a:rPr lang="en-GB" b="1" dirty="0"/>
              <a:t>incoherent</a:t>
            </a:r>
            <a:r>
              <a:rPr lang="en-GB" dirty="0"/>
              <a:t> scattering which (from A Boothroyd’s lectures), is given by the variance in the scattering amplitudes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3B5BF-3EE6-AD4F-660C-F34E00D0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22" y="1753263"/>
            <a:ext cx="11049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60FDC-B27E-03B4-0F1D-E154A4AE5AD8}"/>
              </a:ext>
            </a:extLst>
          </p:cNvPr>
          <p:cNvSpPr txBox="1"/>
          <p:nvPr/>
        </p:nvSpPr>
        <p:spPr>
          <a:xfrm>
            <a:off x="266700" y="2170176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Applying this to the NSF amplitudes, we 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69455-14D2-4BFD-D5CE-E63C3BCD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7" y="2539508"/>
            <a:ext cx="2850829" cy="444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D6A87-485D-42F7-E7A0-74419DFC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94" y="3064273"/>
            <a:ext cx="4144518" cy="406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FBB187-21BD-4320-9ED7-06D2DE07F197}"/>
              </a:ext>
            </a:extLst>
          </p:cNvPr>
          <p:cNvSpPr txBox="1"/>
          <p:nvPr/>
        </p:nvSpPr>
        <p:spPr>
          <a:xfrm>
            <a:off x="304038" y="3494982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Again, we assume that the nuclei are randomly oriented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7ADFA-F489-48CF-5899-E13577174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821" y="3939466"/>
            <a:ext cx="1968500" cy="43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0AC56-F6D5-2546-6A47-F418CAAB4425}"/>
              </a:ext>
            </a:extLst>
          </p:cNvPr>
          <p:cNvSpPr txBox="1"/>
          <p:nvPr/>
        </p:nvSpPr>
        <p:spPr>
          <a:xfrm>
            <a:off x="1316736" y="4011168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Nuclear isotope incoherent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9FC83-1751-85CE-C669-3BF2F59CEAFD}"/>
              </a:ext>
            </a:extLst>
          </p:cNvPr>
          <p:cNvSpPr txBox="1"/>
          <p:nvPr/>
        </p:nvSpPr>
        <p:spPr>
          <a:xfrm>
            <a:off x="6912863" y="4007276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Nuclear spin incoherent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551BBB-DF82-446C-2DD7-6B40D5BDB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921" y="4659299"/>
            <a:ext cx="3190749" cy="335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A86BA1-2992-0B10-D8DE-A47D5FDB71C3}"/>
              </a:ext>
            </a:extLst>
          </p:cNvPr>
          <p:cNvSpPr txBox="1"/>
          <p:nvPr/>
        </p:nvSpPr>
        <p:spPr>
          <a:xfrm>
            <a:off x="316992" y="462526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 that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53CDD7-4178-9C3C-F353-82660839BDF7}"/>
              </a:ext>
            </a:extLst>
          </p:cNvPr>
          <p:cNvSpPr txBox="1"/>
          <p:nvPr/>
        </p:nvSpPr>
        <p:spPr>
          <a:xfrm>
            <a:off x="4685994" y="4642282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, so for isotropic nuclear spins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1BB762-6F6E-C265-FFAC-6AFE94115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23" y="4668714"/>
            <a:ext cx="30861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B5FC44-6445-D5F7-AD05-E51E5C961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416" y="5270116"/>
            <a:ext cx="53721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F7A5D6-8B25-55A0-F8E1-96D20CE49AFE}"/>
              </a:ext>
            </a:extLst>
          </p:cNvPr>
          <p:cNvSpPr txBox="1"/>
          <p:nvPr/>
        </p:nvSpPr>
        <p:spPr>
          <a:xfrm>
            <a:off x="8907821" y="162133"/>
            <a:ext cx="325121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4.5.1 (p 112)</a:t>
            </a:r>
          </a:p>
        </p:txBody>
      </p:sp>
    </p:spTree>
    <p:extLst>
      <p:ext uri="{BB962C8B-B14F-4D97-AF65-F5344CB8AC3E}">
        <p14:creationId xmlns:p14="http://schemas.microsoft.com/office/powerpoint/2010/main" val="3434454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D6D8-853A-7C2D-341C-89BB08AF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Incoherent (nuclear)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98C3E-D515-D392-5583-08AFAF69493D}"/>
              </a:ext>
            </a:extLst>
          </p:cNvPr>
          <p:cNvSpPr txBox="1"/>
          <p:nvPr/>
        </p:nvSpPr>
        <p:spPr>
          <a:xfrm>
            <a:off x="207264" y="1072896"/>
            <a:ext cx="1064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Again, assuming no magnetism we can work out the </a:t>
            </a:r>
            <a:r>
              <a:rPr lang="en-GB" b="1" dirty="0"/>
              <a:t>incoherent</a:t>
            </a:r>
            <a:r>
              <a:rPr lang="en-GB" dirty="0"/>
              <a:t> scattering which (from A Boothroyd’s lectures), is given by the variance in the scattering amplitudes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3B5BF-3EE6-AD4F-660C-F34E00D0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22" y="1753263"/>
            <a:ext cx="11049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60FDC-B27E-03B4-0F1D-E154A4AE5AD8}"/>
              </a:ext>
            </a:extLst>
          </p:cNvPr>
          <p:cNvSpPr txBox="1"/>
          <p:nvPr/>
        </p:nvSpPr>
        <p:spPr>
          <a:xfrm>
            <a:off x="266700" y="2170176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Applying this to the SF amplitudes, we get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61B0AB-4DD4-87E2-A864-491BC386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35270"/>
            <a:ext cx="4394200" cy="1155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16C48A-64D1-E1D5-5CF6-489ADF466EF5}"/>
              </a:ext>
            </a:extLst>
          </p:cNvPr>
          <p:cNvSpPr txBox="1"/>
          <p:nvPr/>
        </p:nvSpPr>
        <p:spPr>
          <a:xfrm>
            <a:off x="266700" y="3894074"/>
            <a:ext cx="934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assuming randomly oriented nuclear spins again, we get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43F479-973A-133A-617D-8AC23193F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510536"/>
            <a:ext cx="3937000" cy="635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E01EB7-B458-308E-DAAF-F247768006B7}"/>
              </a:ext>
            </a:extLst>
          </p:cNvPr>
          <p:cNvSpPr txBox="1"/>
          <p:nvPr/>
        </p:nvSpPr>
        <p:spPr>
          <a:xfrm>
            <a:off x="4888478" y="5248640"/>
            <a:ext cx="934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is exactly twice the non-spin-flip spin-incoherent scattering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3F40A-BE25-A8F0-BCCA-258F8B0FB892}"/>
              </a:ext>
            </a:extLst>
          </p:cNvPr>
          <p:cNvSpPr txBox="1"/>
          <p:nvPr/>
        </p:nvSpPr>
        <p:spPr>
          <a:xfrm>
            <a:off x="8907821" y="162133"/>
            <a:ext cx="325121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4.5.1 (p 112)</a:t>
            </a:r>
          </a:p>
        </p:txBody>
      </p:sp>
    </p:spTree>
    <p:extLst>
      <p:ext uri="{BB962C8B-B14F-4D97-AF65-F5344CB8AC3E}">
        <p14:creationId xmlns:p14="http://schemas.microsoft.com/office/powerpoint/2010/main" val="135710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9C61-0F10-35A0-C1D8-3A361500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124700" cy="574675"/>
          </a:xfrm>
        </p:spPr>
        <p:txBody>
          <a:bodyPr>
            <a:normAutofit/>
          </a:bodyPr>
          <a:lstStyle/>
          <a:p>
            <a:r>
              <a:rPr lang="en-GB" dirty="0"/>
              <a:t>Non-magnetic polarization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9746B-8C4A-B6CE-22EF-BC7E1D45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1715652"/>
            <a:ext cx="62357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287202-7332-E3E8-E38C-1EFEF65C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2692400"/>
            <a:ext cx="29464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2E6E2-DFAD-0DA4-D8E0-CFA5C6A81FE8}"/>
              </a:ext>
            </a:extLst>
          </p:cNvPr>
          <p:cNvSpPr txBox="1"/>
          <p:nvPr/>
        </p:nvSpPr>
        <p:spPr>
          <a:xfrm>
            <a:off x="673100" y="4076700"/>
            <a:ext cx="1044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 scattering is fully coherent/isotope incoherent – then the scattered polarization is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the scattering is fully spin-incoherent then,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65E65-1B3A-41F6-AAB9-43A1441B3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83" y="4983827"/>
            <a:ext cx="1536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9187-95DB-0A67-CA35-BEFDBB61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 – Water (D</a:t>
            </a:r>
            <a:r>
              <a:rPr lang="en-GB" baseline="-25000" dirty="0"/>
              <a:t>2</a:t>
            </a:r>
            <a:r>
              <a:rPr lang="en-GB" dirty="0"/>
              <a:t>O) at 295 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425981-119B-6F7E-30E3-76216203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5146952"/>
            <a:ext cx="2222501" cy="635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B6E7C15-4B71-537E-A0AB-E27040919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746815"/>
              </p:ext>
            </p:extLst>
          </p:nvPr>
        </p:nvGraphicFramePr>
        <p:xfrm>
          <a:off x="9407540" y="2495346"/>
          <a:ext cx="2304090" cy="10906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68030">
                  <a:extLst>
                    <a:ext uri="{9D8B030D-6E8A-4147-A177-3AD203B41FA5}">
                      <a16:colId xmlns:a16="http://schemas.microsoft.com/office/drawing/2014/main" val="367324890"/>
                    </a:ext>
                  </a:extLst>
                </a:gridCol>
                <a:gridCol w="768030">
                  <a:extLst>
                    <a:ext uri="{9D8B030D-6E8A-4147-A177-3AD203B41FA5}">
                      <a16:colId xmlns:a16="http://schemas.microsoft.com/office/drawing/2014/main" val="394082485"/>
                    </a:ext>
                  </a:extLst>
                </a:gridCol>
                <a:gridCol w="768030">
                  <a:extLst>
                    <a:ext uri="{9D8B030D-6E8A-4147-A177-3AD203B41FA5}">
                      <a16:colId xmlns:a16="http://schemas.microsoft.com/office/drawing/2014/main" val="3279382239"/>
                    </a:ext>
                  </a:extLst>
                </a:gridCol>
              </a:tblGrid>
              <a:tr h="420133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aseline="0" dirty="0"/>
                        <a:t>σ</a:t>
                      </a:r>
                      <a:r>
                        <a:rPr lang="en-GB" sz="1400" baseline="-25000" dirty="0" err="1"/>
                        <a:t>coh</a:t>
                      </a:r>
                      <a:r>
                        <a:rPr lang="en-GB" sz="1400" baseline="0" dirty="0"/>
                        <a:t> (b)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aseline="0" dirty="0"/>
                        <a:t>σ</a:t>
                      </a:r>
                      <a:r>
                        <a:rPr lang="en-GB" sz="1400" baseline="-25000" dirty="0"/>
                        <a:t>SI </a:t>
                      </a:r>
                      <a:r>
                        <a:rPr lang="en-GB" sz="1400" baseline="0" dirty="0"/>
                        <a:t>(b)</a:t>
                      </a:r>
                      <a:endParaRPr lang="en-GB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736552"/>
                  </a:ext>
                </a:extLst>
              </a:tr>
              <a:tr h="3097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5.59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highlight>
                            <a:srgbClr val="FFFF00"/>
                          </a:highlight>
                        </a:rPr>
                        <a:t>2.05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591041"/>
                  </a:ext>
                </a:extLst>
              </a:tr>
              <a:tr h="30976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5045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E78C845-CD03-D8C8-DB71-C44770455D61}"/>
              </a:ext>
            </a:extLst>
          </p:cNvPr>
          <p:cNvSpPr txBox="1"/>
          <p:nvPr/>
        </p:nvSpPr>
        <p:spPr>
          <a:xfrm>
            <a:off x="492168" y="1172903"/>
            <a:ext cx="804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Single-particle (incoherent) and structural (coherent) dynamics are </a:t>
            </a:r>
            <a:r>
              <a:rPr lang="en-GB" b="1" dirty="0"/>
              <a:t>separated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42EA5-2A2E-401B-CA12-697E5BF50C95}"/>
              </a:ext>
            </a:extLst>
          </p:cNvPr>
          <p:cNvSpPr txBox="1"/>
          <p:nvPr/>
        </p:nvSpPr>
        <p:spPr>
          <a:xfrm>
            <a:off x="-23157" y="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Arbe</a:t>
            </a:r>
            <a:r>
              <a:rPr lang="en-GB" i="1" dirty="0"/>
              <a:t> et al., Phys Rev Res </a:t>
            </a:r>
            <a:r>
              <a:rPr lang="en-GB" b="1" i="1" dirty="0"/>
              <a:t>2</a:t>
            </a:r>
            <a:r>
              <a:rPr lang="en-GB" i="1" dirty="0"/>
              <a:t>, 022015 (2020)</a:t>
            </a:r>
          </a:p>
        </p:txBody>
      </p:sp>
      <p:pic>
        <p:nvPicPr>
          <p:cNvPr id="4" name="Picture 3" descr="A comparison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EC3C58AB-6A47-2396-F0FF-326B53A1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29"/>
          <a:stretch/>
        </p:blipFill>
        <p:spPr>
          <a:xfrm>
            <a:off x="129641" y="1607871"/>
            <a:ext cx="4072841" cy="3485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DE888A-DBDD-5EDC-67AE-9F32164C3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06" y="5138933"/>
            <a:ext cx="3863587" cy="632910"/>
          </a:xfrm>
          <a:prstGeom prst="rect">
            <a:avLst/>
          </a:prstGeom>
        </p:spPr>
      </p:pic>
      <p:pic>
        <p:nvPicPr>
          <p:cNvPr id="5" name="Picture 4" descr="A comparison of energy and energy&#10;&#10;Description automatically generated with medium confidence">
            <a:extLst>
              <a:ext uri="{FF2B5EF4-FFF2-40B4-BE49-F238E27FC236}">
                <a16:creationId xmlns:a16="http://schemas.microsoft.com/office/drawing/2014/main" id="{EB9CF618-EAF2-5482-34C2-95D2A29EC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5"/>
          <a:stretch/>
        </p:blipFill>
        <p:spPr>
          <a:xfrm>
            <a:off x="4213424" y="1620397"/>
            <a:ext cx="4890505" cy="3485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B193F-E1FF-F384-3643-3089327530A1}"/>
              </a:ext>
            </a:extLst>
          </p:cNvPr>
          <p:cNvSpPr txBox="1"/>
          <p:nvPr/>
        </p:nvSpPr>
        <p:spPr>
          <a:xfrm>
            <a:off x="492168" y="891978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Measured on LET at ISIS</a:t>
            </a:r>
          </a:p>
        </p:txBody>
      </p:sp>
    </p:spTree>
    <p:extLst>
      <p:ext uri="{BB962C8B-B14F-4D97-AF65-F5344CB8AC3E}">
        <p14:creationId xmlns:p14="http://schemas.microsoft.com/office/powerpoint/2010/main" val="163651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molecules&#10;&#10;Description automatically generated with medium confidence">
            <a:extLst>
              <a:ext uri="{FF2B5EF4-FFF2-40B4-BE49-F238E27FC236}">
                <a16:creationId xmlns:a16="http://schemas.microsoft.com/office/drawing/2014/main" id="{62381F5B-FC54-57AF-C7E5-A9C1787B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6" y="731027"/>
            <a:ext cx="7772400" cy="5395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1D21C-E40D-7FAF-D122-88A76BF6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8887933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2 – deuterated Green fluorescent protein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4F913-B4EC-3D29-BE39-08611E5137EB}"/>
              </a:ext>
            </a:extLst>
          </p:cNvPr>
          <p:cNvSpPr txBox="1"/>
          <p:nvPr/>
        </p:nvSpPr>
        <p:spPr>
          <a:xfrm>
            <a:off x="8309513" y="4710222"/>
            <a:ext cx="319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experiments</a:t>
            </a:r>
          </a:p>
          <a:p>
            <a:r>
              <a:rPr lang="en-GB" dirty="0"/>
              <a:t>challenging assumptions</a:t>
            </a:r>
          </a:p>
          <a:p>
            <a:r>
              <a:rPr lang="en-GB" dirty="0"/>
              <a:t>about “dominant” scattering</a:t>
            </a:r>
          </a:p>
          <a:p>
            <a:r>
              <a:rPr lang="en-GB" dirty="0"/>
              <a:t>on deuteration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915F0-6A0C-838E-5B89-33602299C6FF}"/>
              </a:ext>
            </a:extLst>
          </p:cNvPr>
          <p:cNvSpPr txBox="1"/>
          <p:nvPr/>
        </p:nvSpPr>
        <p:spPr>
          <a:xfrm>
            <a:off x="-23157" y="0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Nidriche</a:t>
            </a:r>
            <a:r>
              <a:rPr lang="en-GB" i="1" dirty="0"/>
              <a:t> et al., PRX Life </a:t>
            </a:r>
            <a:r>
              <a:rPr lang="en-GB" b="1" i="1" dirty="0"/>
              <a:t>2</a:t>
            </a:r>
            <a:r>
              <a:rPr lang="en-GB" i="1" dirty="0"/>
              <a:t>, 013005 (2024)</a:t>
            </a:r>
          </a:p>
        </p:txBody>
      </p:sp>
    </p:spTree>
    <p:extLst>
      <p:ext uri="{BB962C8B-B14F-4D97-AF65-F5344CB8AC3E}">
        <p14:creationId xmlns:p14="http://schemas.microsoft.com/office/powerpoint/2010/main" val="1383179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1739-4ECE-4781-05FB-8875DF59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Scattering from Ferromagnets</a:t>
            </a:r>
          </a:p>
        </p:txBody>
      </p:sp>
      <p:pic>
        <p:nvPicPr>
          <p:cNvPr id="6" name="Picture 5" descr="A group of arrows pointing up&#10;&#10;Description automatically generated">
            <a:extLst>
              <a:ext uri="{FF2B5EF4-FFF2-40B4-BE49-F238E27FC236}">
                <a16:creationId xmlns:a16="http://schemas.microsoft.com/office/drawing/2014/main" id="{5764BA05-09D6-4EAD-BBE6-2142D3839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66" y="1183567"/>
            <a:ext cx="4093092" cy="21483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30EF5C-2DE7-FA18-9C2F-B6395EF0707F}"/>
              </a:ext>
            </a:extLst>
          </p:cNvPr>
          <p:cNvCxnSpPr/>
          <p:nvPr/>
        </p:nvCxnSpPr>
        <p:spPr>
          <a:xfrm flipV="1">
            <a:off x="7208874" y="1786270"/>
            <a:ext cx="0" cy="83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829DE1-0D2F-8D38-B206-62A5FCB273BC}"/>
              </a:ext>
            </a:extLst>
          </p:cNvPr>
          <p:cNvSpPr txBox="1"/>
          <p:nvPr/>
        </p:nvSpPr>
        <p:spPr>
          <a:xfrm>
            <a:off x="7017491" y="14566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B311-8E54-E804-CBA3-80ADE5F9F4A3}"/>
              </a:ext>
            </a:extLst>
          </p:cNvPr>
          <p:cNvSpPr txBox="1"/>
          <p:nvPr/>
        </p:nvSpPr>
        <p:spPr>
          <a:xfrm>
            <a:off x="315468" y="1146048"/>
            <a:ext cx="6506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1013" algn="l"/>
              </a:tabLst>
            </a:pPr>
            <a:r>
              <a:rPr lang="en-GB" dirty="0"/>
              <a:t>Assuming no spin-incoherent scattering in a ferromagnetic material, and assuming that the magnetization is along the polarization direction – we only need to look at the         and       	amplitudes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BD2F5-6845-7D05-F20B-81886B72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9" y="1989454"/>
            <a:ext cx="4064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0F665-1B1F-C7A3-186B-A0295A872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64" y="1715975"/>
            <a:ext cx="406400" cy="24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4F859-E05D-24B8-53E8-32061D74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2554354"/>
            <a:ext cx="4838700" cy="723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22BFD0-BA55-AE5B-6FE6-711E47D26E21}"/>
              </a:ext>
            </a:extLst>
          </p:cNvPr>
          <p:cNvSpPr txBox="1"/>
          <p:nvPr/>
        </p:nvSpPr>
        <p:spPr>
          <a:xfrm>
            <a:off x="324890" y="3579747"/>
            <a:ext cx="650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1013" algn="l"/>
              </a:tabLst>
            </a:pPr>
            <a:r>
              <a:rPr lang="en-GB" dirty="0"/>
              <a:t>Writing this in terms of cross-sections and structure factors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D90923-7A1D-4315-991E-E0611AC40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379" y="4099825"/>
            <a:ext cx="2552700" cy="144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04335-110A-CF20-097F-EFEFE68E7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337" y="4719193"/>
            <a:ext cx="901700" cy="571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E2C14F-41A1-DC41-FB45-AE464EC60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114" y="4656036"/>
            <a:ext cx="1625600" cy="673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253DBE-D1AF-C0B1-461B-558D4013414D}"/>
              </a:ext>
            </a:extLst>
          </p:cNvPr>
          <p:cNvSpPr txBox="1"/>
          <p:nvPr/>
        </p:nvSpPr>
        <p:spPr>
          <a:xfrm>
            <a:off x="5569464" y="4192899"/>
            <a:ext cx="650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81013" algn="l"/>
              </a:tabLst>
            </a:pPr>
            <a:r>
              <a:rPr lang="en-GB" dirty="0"/>
              <a:t>Leading to a flipping ratio of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55AF5-E8AC-FEC7-670A-025B71EE7B79}"/>
              </a:ext>
            </a:extLst>
          </p:cNvPr>
          <p:cNvSpPr txBox="1"/>
          <p:nvPr/>
        </p:nvSpPr>
        <p:spPr>
          <a:xfrm>
            <a:off x="8115455" y="482372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ECD83-D54E-2B99-45A5-B05B4BAC707D}"/>
              </a:ext>
            </a:extLst>
          </p:cNvPr>
          <p:cNvSpPr txBox="1"/>
          <p:nvPr/>
        </p:nvSpPr>
        <p:spPr>
          <a:xfrm>
            <a:off x="8822845" y="137877"/>
            <a:ext cx="3251211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7.3.2 (p 233)</a:t>
            </a:r>
          </a:p>
        </p:txBody>
      </p:sp>
    </p:spTree>
    <p:extLst>
      <p:ext uri="{BB962C8B-B14F-4D97-AF65-F5344CB8AC3E}">
        <p14:creationId xmlns:p14="http://schemas.microsoft.com/office/powerpoint/2010/main" val="3651205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11EA-7D34-D854-191B-EDE8756D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3 – Heusler alloy, Cu</a:t>
            </a:r>
            <a:r>
              <a:rPr lang="en-GB" baseline="-25000" dirty="0"/>
              <a:t>2</a:t>
            </a:r>
            <a:r>
              <a:rPr lang="en-GB" dirty="0"/>
              <a:t>MnAl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A48C7-1028-87EB-BF0E-D9D12917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1" y="1161535"/>
            <a:ext cx="2631509" cy="264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9F95BC-43A5-5D4B-A477-482A15406238}"/>
              </a:ext>
            </a:extLst>
          </p:cNvPr>
          <p:cNvSpPr txBox="1"/>
          <p:nvPr/>
        </p:nvSpPr>
        <p:spPr>
          <a:xfrm>
            <a:off x="535064" y="4390083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Cubic ferromagnet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as a neutron polarizer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5FA3-A75D-A2DF-AE34-853AC0F9C441}"/>
              </a:ext>
            </a:extLst>
          </p:cNvPr>
          <p:cNvSpPr txBox="1"/>
          <p:nvPr/>
        </p:nvSpPr>
        <p:spPr>
          <a:xfrm>
            <a:off x="4514671" y="1184419"/>
            <a:ext cx="7125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the (111) Bragg peak from Cu</a:t>
            </a:r>
            <a:r>
              <a:rPr lang="en-GB" baseline="-25000" dirty="0"/>
              <a:t>2</a:t>
            </a:r>
            <a:r>
              <a:rPr lang="en-GB" dirty="0"/>
              <a:t>MnAl produces a polarization, </a:t>
            </a:r>
            <a:br>
              <a:rPr lang="en-GB" dirty="0"/>
            </a:br>
            <a:r>
              <a:rPr lang="en-GB" i="1" dirty="0"/>
              <a:t>P</a:t>
            </a:r>
            <a:r>
              <a:rPr lang="en-GB" dirty="0"/>
              <a:t> = -0.99, what is the ratio of the magnetic and nuclear (111) structure factors?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7098E-469F-FFE7-8F31-EECCF7BB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95" y="2716522"/>
            <a:ext cx="2946400" cy="140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E9FC2-6E04-B349-FAC0-DF8413FD3122}"/>
              </a:ext>
            </a:extLst>
          </p:cNvPr>
          <p:cNvSpPr txBox="1"/>
          <p:nvPr/>
        </p:nvSpPr>
        <p:spPr>
          <a:xfrm>
            <a:off x="4553212" y="2134208"/>
            <a:ext cx="7125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We can write the ratio of the structure factors,   , as a function of the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flipping ratio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6BD2F-26C3-1869-9CCF-385D6A22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474" y="2200469"/>
            <a:ext cx="1397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964FE-1387-A26C-AD36-A8A780554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98" y="4246034"/>
            <a:ext cx="2755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801BC3-6EEB-BE5C-60B9-ADCE7AE8F307}"/>
              </a:ext>
            </a:extLst>
          </p:cNvPr>
          <p:cNvSpPr txBox="1"/>
          <p:nvPr/>
        </p:nvSpPr>
        <p:spPr>
          <a:xfrm>
            <a:off x="4689135" y="434145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flipping ratio is,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A10F6-1EA6-4758-5913-D1D88AD6867E}"/>
              </a:ext>
            </a:extLst>
          </p:cNvPr>
          <p:cNvSpPr txBox="1"/>
          <p:nvPr/>
        </p:nvSpPr>
        <p:spPr>
          <a:xfrm>
            <a:off x="5621482" y="505851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Therefore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1A031-805A-69D2-E3EA-FF541B23A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967" y="4951420"/>
            <a:ext cx="2349500" cy="55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9A05F4-0E8D-0E23-8741-42102DEC637E}"/>
              </a:ext>
            </a:extLst>
          </p:cNvPr>
          <p:cNvSpPr txBox="1"/>
          <p:nvPr/>
        </p:nvSpPr>
        <p:spPr>
          <a:xfrm>
            <a:off x="4553212" y="5687137"/>
            <a:ext cx="724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So         and         don’t have to be that close to get a good polarization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B0DD83-3332-543E-E459-E9B9A3371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718" y="5769860"/>
            <a:ext cx="342900" cy="228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9E541-1049-E647-922C-CE7ABBB1B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3061" y="5763682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B56E-EAC1-A56A-1981-752CDF14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6974359" cy="574675"/>
          </a:xfrm>
        </p:spPr>
        <p:txBody>
          <a:bodyPr>
            <a:normAutofit/>
          </a:bodyPr>
          <a:lstStyle/>
          <a:p>
            <a:r>
              <a:rPr lang="en-GB" dirty="0"/>
              <a:t>Example 4 – nickel</a:t>
            </a:r>
          </a:p>
        </p:txBody>
      </p:sp>
      <p:pic>
        <p:nvPicPr>
          <p:cNvPr id="6" name="Picture 5" descr="A close-up of a coin&#10;&#10;Description automatically generated">
            <a:extLst>
              <a:ext uri="{FF2B5EF4-FFF2-40B4-BE49-F238E27FC236}">
                <a16:creationId xmlns:a16="http://schemas.microsoft.com/office/drawing/2014/main" id="{AFE60713-0308-6CD4-DC29-67F62F8AF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861" y="1200665"/>
            <a:ext cx="24003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7F71A-647C-271F-E05F-B95FCFDCD5E6}"/>
              </a:ext>
            </a:extLst>
          </p:cNvPr>
          <p:cNvSpPr txBox="1"/>
          <p:nvPr/>
        </p:nvSpPr>
        <p:spPr>
          <a:xfrm>
            <a:off x="370703" y="1319127"/>
            <a:ext cx="8297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nickel, the ratio of the magnetic and nuclear structure factors for the (400)</a:t>
            </a:r>
          </a:p>
          <a:p>
            <a:r>
              <a:rPr lang="en-GB" dirty="0"/>
              <a:t>Bragg peak is                           .  What is the flipping ratio?  Compare that with the</a:t>
            </a:r>
            <a:br>
              <a:rPr lang="en-GB" dirty="0"/>
            </a:br>
            <a:r>
              <a:rPr lang="en-GB" dirty="0"/>
              <a:t>extra magnetic intensity which would be seen in an unpolarized experiment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8472E-061E-2991-B0C3-B2D0B644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93" y="1605395"/>
            <a:ext cx="14224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691FD-B8B6-1554-ABFC-18A18CCF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5" y="2730198"/>
            <a:ext cx="5219700" cy="6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3568D2-6BFA-02C4-9DF5-123E0A02B7BA}"/>
              </a:ext>
            </a:extLst>
          </p:cNvPr>
          <p:cNvSpPr txBox="1"/>
          <p:nvPr/>
        </p:nvSpPr>
        <p:spPr>
          <a:xfrm>
            <a:off x="370703" y="3607014"/>
            <a:ext cx="861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ratio of the magnetic and nuclear intensities in an unpolarized experiment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BF4057-FD19-A0D2-1F69-2EDE766B44ED}"/>
              </a:ext>
            </a:extLst>
          </p:cNvPr>
          <p:cNvSpPr txBox="1"/>
          <p:nvPr/>
        </p:nvSpPr>
        <p:spPr>
          <a:xfrm>
            <a:off x="444845" y="4926438"/>
            <a:ext cx="855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So – magnetic structure factors much easier to measure using polarized neutrons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(also, much less sensitive to systematic errors)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6C991-3DBC-8022-F3A5-777BE7A21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0" y="4186496"/>
            <a:ext cx="7340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4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02F6-BF3D-54B8-6A22-3E3D7A7D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8313096" cy="574675"/>
          </a:xfrm>
        </p:spPr>
        <p:txBody>
          <a:bodyPr/>
          <a:lstStyle/>
          <a:p>
            <a:r>
              <a:rPr lang="en-GB" dirty="0"/>
              <a:t>Scattering from disordered magnets</a:t>
            </a:r>
          </a:p>
        </p:txBody>
      </p:sp>
      <p:pic>
        <p:nvPicPr>
          <p:cNvPr id="5" name="Picture 4" descr="A set of arrows pointing to a circle&#10;&#10;Description automatically generated">
            <a:extLst>
              <a:ext uri="{FF2B5EF4-FFF2-40B4-BE49-F238E27FC236}">
                <a16:creationId xmlns:a16="http://schemas.microsoft.com/office/drawing/2014/main" id="{B9FB1266-AE1F-8B2E-2B67-9753C93A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1" y="1294000"/>
            <a:ext cx="4456327" cy="21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A8940-5C77-CF46-6EE2-7A7EC9B51C8D}"/>
              </a:ext>
            </a:extLst>
          </p:cNvPr>
          <p:cNvSpPr txBox="1"/>
          <p:nvPr/>
        </p:nvSpPr>
        <p:spPr>
          <a:xfrm>
            <a:off x="5151883" y="217683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M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FE898-043F-D8CF-9E9E-18CAC0383427}"/>
              </a:ext>
            </a:extLst>
          </p:cNvPr>
          <p:cNvSpPr txBox="1"/>
          <p:nvPr/>
        </p:nvSpPr>
        <p:spPr>
          <a:xfrm>
            <a:off x="550021" y="4032993"/>
            <a:ext cx="4601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can therefore write the polarization 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6ADEB-4A6F-9FAC-5736-E5BD084C3822}"/>
              </a:ext>
            </a:extLst>
          </p:cNvPr>
          <p:cNvSpPr txBox="1"/>
          <p:nvPr/>
        </p:nvSpPr>
        <p:spPr>
          <a:xfrm>
            <a:off x="550020" y="5050740"/>
            <a:ext cx="816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This is easily simplified to give </a:t>
            </a:r>
            <a:r>
              <a:rPr lang="en-US" sz="1800" b="1" dirty="0"/>
              <a:t>the Halpern-Johnson Equation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1E7128-32B2-6AE4-3AFB-3E080175400B}"/>
              </a:ext>
            </a:extLst>
          </p:cNvPr>
          <p:cNvSpPr txBox="1"/>
          <p:nvPr/>
        </p:nvSpPr>
        <p:spPr>
          <a:xfrm>
            <a:off x="0" y="41959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Halpern and Johnson, Phys. Rev. </a:t>
            </a:r>
            <a:r>
              <a:rPr lang="en-GB" b="1" i="1" dirty="0"/>
              <a:t>15</a:t>
            </a:r>
            <a:r>
              <a:rPr lang="en-GB" i="1" dirty="0"/>
              <a:t>, 898 (1939)</a:t>
            </a:r>
          </a:p>
          <a:p>
            <a:endParaRPr lang="en-GB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C08978-5998-771D-4F35-3D733BDF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34" y="3649619"/>
            <a:ext cx="38481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6E755-AF91-F660-678C-D887B57EF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043" y="5038638"/>
            <a:ext cx="1819165" cy="4318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71AF4F-1BC2-2C16-9AE6-AA30895B7CBC}"/>
              </a:ext>
            </a:extLst>
          </p:cNvPr>
          <p:cNvSpPr txBox="1"/>
          <p:nvPr/>
        </p:nvSpPr>
        <p:spPr>
          <a:xfrm>
            <a:off x="6557580" y="85603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Paramagnetic scattering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8F2639-B6DD-2D36-341B-C809E1B4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046" y="1330494"/>
            <a:ext cx="4076700" cy="66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5CC684-EAE2-5AC2-6F8E-55667E0E5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622" y="2072459"/>
            <a:ext cx="4051300" cy="66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F08C0-2016-10E6-F361-D1006E8D37D3}"/>
              </a:ext>
            </a:extLst>
          </p:cNvPr>
          <p:cNvSpPr txBox="1"/>
          <p:nvPr/>
        </p:nvSpPr>
        <p:spPr>
          <a:xfrm>
            <a:off x="8822845" y="137877"/>
            <a:ext cx="2771913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Squires – Sec 9.3 (p 179)</a:t>
            </a:r>
          </a:p>
        </p:txBody>
      </p:sp>
    </p:spTree>
    <p:extLst>
      <p:ext uri="{BB962C8B-B14F-4D97-AF65-F5344CB8AC3E}">
        <p14:creationId xmlns:p14="http://schemas.microsoft.com/office/powerpoint/2010/main" val="1878394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D548-60FC-B8BB-CD70-E33C8CD5E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9935747" cy="574675"/>
          </a:xfrm>
        </p:spPr>
        <p:txBody>
          <a:bodyPr>
            <a:normAutofit/>
          </a:bodyPr>
          <a:lstStyle/>
          <a:p>
            <a:r>
              <a:rPr lang="en-GB" dirty="0"/>
              <a:t>“Planar multidetector” – XYZ Polarization Analysis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494E66-73EC-A09B-2D9B-EF4B9F99A838}"/>
              </a:ext>
            </a:extLst>
          </p:cNvPr>
          <p:cNvGrpSpPr/>
          <p:nvPr/>
        </p:nvGrpSpPr>
        <p:grpSpPr>
          <a:xfrm>
            <a:off x="1094617" y="2305285"/>
            <a:ext cx="9765440" cy="3462950"/>
            <a:chOff x="1094617" y="1835560"/>
            <a:chExt cx="9765440" cy="34629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E1ECE2-B5B1-7D50-C572-DBE4ADA1BD98}"/>
                </a:ext>
              </a:extLst>
            </p:cNvPr>
            <p:cNvSpPr/>
            <p:nvPr/>
          </p:nvSpPr>
          <p:spPr>
            <a:xfrm>
              <a:off x="1094617" y="3812089"/>
              <a:ext cx="9543672" cy="1371104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8C4D7E-F44E-266F-ADAA-E102B54B9F76}"/>
                </a:ext>
              </a:extLst>
            </p:cNvPr>
            <p:cNvSpPr/>
            <p:nvPr/>
          </p:nvSpPr>
          <p:spPr>
            <a:xfrm>
              <a:off x="6066869" y="3587116"/>
              <a:ext cx="4793182" cy="94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A7A2AA-A4EE-63F9-FDA2-D0E773B693E7}"/>
                </a:ext>
              </a:extLst>
            </p:cNvPr>
            <p:cNvSpPr/>
            <p:nvPr/>
          </p:nvSpPr>
          <p:spPr>
            <a:xfrm>
              <a:off x="1094617" y="1899781"/>
              <a:ext cx="9543672" cy="1371104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DD6013-AF49-6D67-575B-C07CA8E7A80D}"/>
                </a:ext>
              </a:extLst>
            </p:cNvPr>
            <p:cNvCxnSpPr>
              <a:stCxn id="21" idx="2"/>
              <a:endCxn id="22" idx="2"/>
            </p:cNvCxnSpPr>
            <p:nvPr/>
          </p:nvCxnSpPr>
          <p:spPr>
            <a:xfrm>
              <a:off x="1094617" y="2585333"/>
              <a:ext cx="0" cy="19123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8C28FF-DED6-EDCC-D74E-2185BD7689F4}"/>
                </a:ext>
              </a:extLst>
            </p:cNvPr>
            <p:cNvSpPr/>
            <p:nvPr/>
          </p:nvSpPr>
          <p:spPr>
            <a:xfrm>
              <a:off x="3144033" y="4352795"/>
              <a:ext cx="7716024" cy="94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EC3876-A843-8988-5783-2B26CA69904D}"/>
                </a:ext>
              </a:extLst>
            </p:cNvPr>
            <p:cNvSpPr/>
            <p:nvPr/>
          </p:nvSpPr>
          <p:spPr>
            <a:xfrm>
              <a:off x="3144033" y="2601239"/>
              <a:ext cx="7716024" cy="94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E5E94F6-C108-6B53-A4CC-993D85C282EA}"/>
                </a:ext>
              </a:extLst>
            </p:cNvPr>
            <p:cNvSpPr/>
            <p:nvPr/>
          </p:nvSpPr>
          <p:spPr>
            <a:xfrm>
              <a:off x="6066869" y="1835560"/>
              <a:ext cx="4661668" cy="945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507FF6-8D49-3D90-0C75-0A5AABF8EAE4}"/>
                </a:ext>
              </a:extLst>
            </p:cNvPr>
            <p:cNvCxnSpPr/>
            <p:nvPr/>
          </p:nvCxnSpPr>
          <p:spPr>
            <a:xfrm>
              <a:off x="3144033" y="3136480"/>
              <a:ext cx="0" cy="19123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D0A5C-F830-67C6-F256-A507E8B92E37}"/>
                </a:ext>
              </a:extLst>
            </p:cNvPr>
            <p:cNvCxnSpPr/>
            <p:nvPr/>
          </p:nvCxnSpPr>
          <p:spPr>
            <a:xfrm>
              <a:off x="6068280" y="1899781"/>
              <a:ext cx="0" cy="19123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9F165EB-3B18-4DCF-0B67-88489904B5D2}"/>
              </a:ext>
            </a:extLst>
          </p:cNvPr>
          <p:cNvSpPr/>
          <p:nvPr/>
        </p:nvSpPr>
        <p:spPr>
          <a:xfrm>
            <a:off x="1094617" y="3363436"/>
            <a:ext cx="9543672" cy="1371104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FC02F5-EB10-2731-FAAC-1FAF293F3173}"/>
              </a:ext>
            </a:extLst>
          </p:cNvPr>
          <p:cNvGrpSpPr/>
          <p:nvPr/>
        </p:nvGrpSpPr>
        <p:grpSpPr>
          <a:xfrm>
            <a:off x="4526747" y="4048988"/>
            <a:ext cx="1339706" cy="1322315"/>
            <a:chOff x="6488482" y="4144798"/>
            <a:chExt cx="1339706" cy="13223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6FCA17-EE6D-98B1-5408-D27E78944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82" y="4765656"/>
              <a:ext cx="707721" cy="701457"/>
            </a:xfrm>
            <a:prstGeom prst="straightConnector1">
              <a:avLst/>
            </a:prstGeom>
            <a:ln w="28575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53FE3E8-BD27-B01E-F5D1-583A31E19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8521" y="4144798"/>
              <a:ext cx="719667" cy="705683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2F5716-93F1-D903-3B3C-C96426C02782}"/>
              </a:ext>
            </a:extLst>
          </p:cNvPr>
          <p:cNvCxnSpPr/>
          <p:nvPr/>
        </p:nvCxnSpPr>
        <p:spPr>
          <a:xfrm flipV="1">
            <a:off x="5860190" y="2696177"/>
            <a:ext cx="0" cy="1352811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07211DD-BC59-A234-A8E4-3402753E5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49" y="2513841"/>
            <a:ext cx="139700" cy="1397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65AAE93-622C-0C4D-CEE4-6D160872A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38" y="4495887"/>
            <a:ext cx="165100" cy="139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2541E6F-293C-CC5D-E7D9-29DBF37DE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38" y="3135780"/>
            <a:ext cx="152400" cy="20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AB58D53-16E5-1682-9B8F-70669D3A3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003" y="5272078"/>
            <a:ext cx="228600" cy="3556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FA5971B1-1C6D-03E7-A36F-EFE15C63FE50}"/>
              </a:ext>
            </a:extLst>
          </p:cNvPr>
          <p:cNvGrpSpPr/>
          <p:nvPr/>
        </p:nvGrpSpPr>
        <p:grpSpPr>
          <a:xfrm rot="17181226">
            <a:off x="4858415" y="2728425"/>
            <a:ext cx="58165" cy="2019248"/>
            <a:chOff x="6488482" y="4144798"/>
            <a:chExt cx="1339706" cy="132231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59491-23B5-A737-1F36-0F2587D3E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82" y="4765656"/>
              <a:ext cx="707721" cy="701457"/>
            </a:xfrm>
            <a:prstGeom prst="straightConnector1">
              <a:avLst/>
            </a:prstGeom>
            <a:ln w="28575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D4ADB5-3046-2A31-D0AC-3A8F420FE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8521" y="4144798"/>
              <a:ext cx="719667" cy="705683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6BC6E9E-BD3A-C75C-75D5-3302B5075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344" y="3006708"/>
            <a:ext cx="279400" cy="393700"/>
          </a:xfrm>
          <a:prstGeom prst="rect">
            <a:avLst/>
          </a:prstGeom>
        </p:spPr>
      </p:pic>
      <p:sp>
        <p:nvSpPr>
          <p:cNvPr id="74" name="Freeform 73">
            <a:extLst>
              <a:ext uri="{FF2B5EF4-FFF2-40B4-BE49-F238E27FC236}">
                <a16:creationId xmlns:a16="http://schemas.microsoft.com/office/drawing/2014/main" id="{A7EB9A8D-5D50-C6AE-A989-76E5B2EBC7F3}"/>
              </a:ext>
            </a:extLst>
          </p:cNvPr>
          <p:cNvSpPr>
            <a:spLocks noChangeAspect="1"/>
          </p:cNvSpPr>
          <p:nvPr/>
        </p:nvSpPr>
        <p:spPr>
          <a:xfrm rot="21480000">
            <a:off x="6377518" y="4025525"/>
            <a:ext cx="775845" cy="213819"/>
          </a:xfrm>
          <a:custGeom>
            <a:avLst/>
            <a:gdLst>
              <a:gd name="connsiteX0" fmla="*/ 0 w 775845"/>
              <a:gd name="connsiteY0" fmla="*/ 0 h 213819"/>
              <a:gd name="connsiteX1" fmla="*/ 729200 w 775845"/>
              <a:gd name="connsiteY1" fmla="*/ 0 h 213819"/>
              <a:gd name="connsiteX2" fmla="*/ 761409 w 775845"/>
              <a:gd name="connsiteY2" fmla="*/ 20078 h 213819"/>
              <a:gd name="connsiteX3" fmla="*/ 775845 w 775845"/>
              <a:gd name="connsiteY3" fmla="*/ 47490 h 213819"/>
              <a:gd name="connsiteX4" fmla="*/ 10628 w 775845"/>
              <a:gd name="connsiteY4" fmla="*/ 213345 h 213819"/>
              <a:gd name="connsiteX5" fmla="*/ 0 w 775845"/>
              <a:gd name="connsiteY5" fmla="*/ 213819 h 21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845" h="213819">
                <a:moveTo>
                  <a:pt x="0" y="0"/>
                </a:moveTo>
                <a:lnTo>
                  <a:pt x="729200" y="0"/>
                </a:lnTo>
                <a:lnTo>
                  <a:pt x="761409" y="20078"/>
                </a:lnTo>
                <a:cubicBezTo>
                  <a:pt x="770915" y="29016"/>
                  <a:pt x="775845" y="38171"/>
                  <a:pt x="775845" y="47490"/>
                </a:cubicBezTo>
                <a:cubicBezTo>
                  <a:pt x="775845" y="122048"/>
                  <a:pt x="460314" y="186019"/>
                  <a:pt x="10628" y="213345"/>
                </a:cubicBezTo>
                <a:lnTo>
                  <a:pt x="0" y="213819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D054099-DA49-5B54-0880-3CC1E3597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486" y="4066771"/>
            <a:ext cx="190500" cy="1397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BCC471-BDD9-0A60-59CC-27A690A4E8B0}"/>
              </a:ext>
            </a:extLst>
          </p:cNvPr>
          <p:cNvCxnSpPr>
            <a:cxnSpLocks/>
          </p:cNvCxnSpPr>
          <p:nvPr/>
        </p:nvCxnSpPr>
        <p:spPr>
          <a:xfrm flipV="1">
            <a:off x="6374023" y="4032865"/>
            <a:ext cx="0" cy="21369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68629E0-5750-29EA-3210-C83C88947D26}"/>
              </a:ext>
            </a:extLst>
          </p:cNvPr>
          <p:cNvGrpSpPr/>
          <p:nvPr/>
        </p:nvGrpSpPr>
        <p:grpSpPr>
          <a:xfrm rot="2575741">
            <a:off x="6171788" y="3356319"/>
            <a:ext cx="1339706" cy="1322315"/>
            <a:chOff x="6488482" y="4144798"/>
            <a:chExt cx="1339706" cy="1322315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D5C45CF-F1DA-A166-E794-2297AE0FC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8482" y="4765656"/>
              <a:ext cx="707721" cy="701457"/>
            </a:xfrm>
            <a:prstGeom prst="straightConnector1">
              <a:avLst/>
            </a:prstGeom>
            <a:ln w="28575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63EC8E5-CB17-F2DC-650C-279CDDEBE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8521" y="4144798"/>
              <a:ext cx="719667" cy="705683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DADD1EE-E94F-E55D-49CF-2E7A7D9EE16F}"/>
              </a:ext>
            </a:extLst>
          </p:cNvPr>
          <p:cNvCxnSpPr>
            <a:cxnSpLocks/>
          </p:cNvCxnSpPr>
          <p:nvPr/>
        </p:nvCxnSpPr>
        <p:spPr>
          <a:xfrm flipH="1" flipV="1">
            <a:off x="4690566" y="4495887"/>
            <a:ext cx="528" cy="723514"/>
          </a:xfrm>
          <a:prstGeom prst="straightConnector1">
            <a:avLst/>
          </a:prstGeom>
          <a:ln w="31750">
            <a:solidFill>
              <a:srgbClr val="009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1ABCD7-796B-3C5C-FA08-4E36AE5984AD}"/>
              </a:ext>
            </a:extLst>
          </p:cNvPr>
          <p:cNvCxnSpPr>
            <a:cxnSpLocks/>
          </p:cNvCxnSpPr>
          <p:nvPr/>
        </p:nvCxnSpPr>
        <p:spPr>
          <a:xfrm flipV="1">
            <a:off x="4690566" y="4905127"/>
            <a:ext cx="607241" cy="288601"/>
          </a:xfrm>
          <a:prstGeom prst="straightConnector1">
            <a:avLst/>
          </a:prstGeom>
          <a:ln w="31750">
            <a:solidFill>
              <a:srgbClr val="009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56E3CCF-0225-313D-FA4D-51EE2EA60CB7}"/>
              </a:ext>
            </a:extLst>
          </p:cNvPr>
          <p:cNvCxnSpPr>
            <a:cxnSpLocks/>
          </p:cNvCxnSpPr>
          <p:nvPr/>
        </p:nvCxnSpPr>
        <p:spPr>
          <a:xfrm>
            <a:off x="4710820" y="5194101"/>
            <a:ext cx="586988" cy="229221"/>
          </a:xfrm>
          <a:prstGeom prst="straightConnector1">
            <a:avLst/>
          </a:prstGeom>
          <a:ln w="31750">
            <a:solidFill>
              <a:srgbClr val="00905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8AADE09B-6137-EF66-9B44-F1F808CAD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807" y="5334960"/>
            <a:ext cx="317500" cy="2667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A3AD784-6D64-2765-3B47-728F38EED5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7807" y="4792844"/>
            <a:ext cx="317500" cy="3048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B7544C4-24B4-33A3-A671-9FC76F395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8186" y="4253710"/>
            <a:ext cx="304800" cy="2667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053B878-F287-CD5E-A7A9-333C231AC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9852" y="3567118"/>
            <a:ext cx="1365250" cy="86698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89EF3B-596C-BF09-58A4-CC4645F07050}"/>
              </a:ext>
            </a:extLst>
          </p:cNvPr>
          <p:cNvCxnSpPr>
            <a:cxnSpLocks/>
          </p:cNvCxnSpPr>
          <p:nvPr/>
        </p:nvCxnSpPr>
        <p:spPr>
          <a:xfrm flipV="1">
            <a:off x="5861601" y="3434913"/>
            <a:ext cx="1253183" cy="61149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CD7348A-06AC-1ECD-B9B4-930F41B1362F}"/>
              </a:ext>
            </a:extLst>
          </p:cNvPr>
          <p:cNvCxnSpPr>
            <a:cxnSpLocks/>
          </p:cNvCxnSpPr>
          <p:nvPr/>
        </p:nvCxnSpPr>
        <p:spPr>
          <a:xfrm>
            <a:off x="5866447" y="4048988"/>
            <a:ext cx="1248337" cy="4807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4FC94ED-9B9A-8CA9-BA0B-DBD924A9A0A2}"/>
              </a:ext>
            </a:extLst>
          </p:cNvPr>
          <p:cNvSpPr txBox="1"/>
          <p:nvPr/>
        </p:nvSpPr>
        <p:spPr>
          <a:xfrm>
            <a:off x="442652" y="86294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Paramagnetic scattering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A64F3E5-A1D9-451D-DDFD-164C968333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8607" y="1337551"/>
            <a:ext cx="4076700" cy="6604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7146C94-F51D-355F-8667-BA650054C3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8841" y="1355483"/>
            <a:ext cx="4051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77D1-9E01-786B-607A-18C74CA0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3813F-1673-5557-5FD3-9BA3A21E1E56}"/>
              </a:ext>
            </a:extLst>
          </p:cNvPr>
          <p:cNvSpPr txBox="1"/>
          <p:nvPr/>
        </p:nvSpPr>
        <p:spPr>
          <a:xfrm>
            <a:off x="2039815" y="1137138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Definitions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51836-0AE4-1E03-D37E-AC7043886EE9}"/>
              </a:ext>
            </a:extLst>
          </p:cNvPr>
          <p:cNvSpPr txBox="1"/>
          <p:nvPr/>
        </p:nvSpPr>
        <p:spPr>
          <a:xfrm>
            <a:off x="3007387" y="1816254"/>
            <a:ext cx="470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Neutron spin, magnetic moment, precession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D11E2-BDB4-AB40-1F24-A3D0D77834FA}"/>
              </a:ext>
            </a:extLst>
          </p:cNvPr>
          <p:cNvSpPr txBox="1"/>
          <p:nvPr/>
        </p:nvSpPr>
        <p:spPr>
          <a:xfrm>
            <a:off x="3007387" y="2217622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Polarization, flipping ratio, polarizers, flippers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489E7-A8AD-CE87-B740-6D6BCFB91ADF}"/>
              </a:ext>
            </a:extLst>
          </p:cNvPr>
          <p:cNvSpPr txBox="1"/>
          <p:nvPr/>
        </p:nvSpPr>
        <p:spPr>
          <a:xfrm>
            <a:off x="2039814" y="2904957"/>
            <a:ext cx="477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Polarized neutron scattering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162C-0153-6B9E-E429-892323547FB6}"/>
              </a:ext>
            </a:extLst>
          </p:cNvPr>
          <p:cNvSpPr txBox="1"/>
          <p:nvPr/>
        </p:nvSpPr>
        <p:spPr>
          <a:xfrm>
            <a:off x="3007387" y="3561514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Polarized neutrons interaction with 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BC4A9-00BB-A939-5484-64C59AA99E19}"/>
              </a:ext>
            </a:extLst>
          </p:cNvPr>
          <p:cNvSpPr txBox="1"/>
          <p:nvPr/>
        </p:nvSpPr>
        <p:spPr>
          <a:xfrm>
            <a:off x="3007387" y="3962882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Separation of sources of scattering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DBC8B-476F-03FD-7F75-3DB33C1CD89D}"/>
              </a:ext>
            </a:extLst>
          </p:cNvPr>
          <p:cNvSpPr txBox="1"/>
          <p:nvPr/>
        </p:nvSpPr>
        <p:spPr>
          <a:xfrm>
            <a:off x="2039814" y="4552111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Neutron spin-echo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C317D-CE47-A574-68B6-D768C63D4354}"/>
              </a:ext>
            </a:extLst>
          </p:cNvPr>
          <p:cNvSpPr txBox="1"/>
          <p:nvPr/>
        </p:nvSpPr>
        <p:spPr>
          <a:xfrm>
            <a:off x="2984142" y="5208668"/>
            <a:ext cx="618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Principle of NSE - using the neutron spin as measuring tool</a:t>
            </a:r>
          </a:p>
        </p:txBody>
      </p:sp>
    </p:spTree>
    <p:extLst>
      <p:ext uri="{BB962C8B-B14F-4D97-AF65-F5344CB8AC3E}">
        <p14:creationId xmlns:p14="http://schemas.microsoft.com/office/powerpoint/2010/main" val="2726277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2223-4613-C79F-996A-FCD66805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10029696" cy="574675"/>
          </a:xfrm>
        </p:spPr>
        <p:txBody>
          <a:bodyPr>
            <a:normAutofit/>
          </a:bodyPr>
          <a:lstStyle/>
          <a:p>
            <a:r>
              <a:rPr lang="en-GB" dirty="0"/>
              <a:t>XYZ polarization analysis – paramagnetic scattering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C7656-6EAD-5118-0627-77F429E3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16" y="1562882"/>
            <a:ext cx="41021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97D02-9912-437A-BF5B-38E5B9AB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60" y="1332631"/>
            <a:ext cx="56896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F7EEF-648C-A53F-B0D1-A6B6713B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60" y="2068188"/>
            <a:ext cx="3568700" cy="66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0DEB52-624D-D5EA-9781-0D8B6DC5E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16" y="2990850"/>
            <a:ext cx="40767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C454A-A639-4B6E-9561-E1DA597E7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260" y="2797482"/>
            <a:ext cx="5689600" cy="66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24CD1-819F-1CBA-DD3A-FFCC3BCD4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944" y="1562882"/>
            <a:ext cx="135359" cy="936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37E841-0E8D-A99F-3D7B-942B3668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944" y="3009639"/>
            <a:ext cx="135359" cy="936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7E6202-20FB-A28F-BF96-2DBCD6A72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260" y="3526776"/>
            <a:ext cx="3543300" cy="66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6D8176-0FFC-F37F-9514-FBD9B8872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816" y="4418818"/>
            <a:ext cx="36322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88532-7683-3371-803D-B3923F29C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4943" y="4459267"/>
            <a:ext cx="135359" cy="936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2ADBAE-B7A9-3E53-54E7-7A10E5BEA6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7960" y="4256070"/>
            <a:ext cx="28321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C22FB3-55D3-C6BE-3E10-53276F050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960" y="4981972"/>
            <a:ext cx="2705100" cy="660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CA2100-008E-E50A-B503-DCA2AEED2453}"/>
              </a:ext>
            </a:extLst>
          </p:cNvPr>
          <p:cNvSpPr txBox="1"/>
          <p:nvPr/>
        </p:nvSpPr>
        <p:spPr>
          <a:xfrm>
            <a:off x="167457" y="1193550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Polarization along x-direction: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352CF-F957-7113-AF4F-AFD9566B7D9F}"/>
              </a:ext>
            </a:extLst>
          </p:cNvPr>
          <p:cNvSpPr txBox="1"/>
          <p:nvPr/>
        </p:nvSpPr>
        <p:spPr>
          <a:xfrm>
            <a:off x="167456" y="2692932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Polarization along y-direction: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EC259-EB8B-F53E-A1AC-E1BD51760346}"/>
              </a:ext>
            </a:extLst>
          </p:cNvPr>
          <p:cNvSpPr txBox="1"/>
          <p:nvPr/>
        </p:nvSpPr>
        <p:spPr>
          <a:xfrm>
            <a:off x="167456" y="4089935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Polarization along z-direction:</a:t>
            </a:r>
          </a:p>
        </p:txBody>
      </p:sp>
    </p:spTree>
    <p:extLst>
      <p:ext uri="{BB962C8B-B14F-4D97-AF65-F5344CB8AC3E}">
        <p14:creationId xmlns:p14="http://schemas.microsoft.com/office/powerpoint/2010/main" val="339341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A16B-7563-24B2-4E5B-0240C23E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9096505" cy="574675"/>
          </a:xfrm>
        </p:spPr>
        <p:txBody>
          <a:bodyPr>
            <a:normAutofit/>
          </a:bodyPr>
          <a:lstStyle/>
          <a:p>
            <a:r>
              <a:rPr lang="en-GB" dirty="0"/>
              <a:t>XYZ Polarization analysis – Schärpf Equations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573F1-5BA9-F25D-1F81-82373B04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22" y="1290529"/>
            <a:ext cx="5816600" cy="6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5D224-916B-9CED-66FF-DD7B8771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22" y="2019822"/>
            <a:ext cx="58420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FF64A-6366-0D30-14E0-73D239CC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2749115"/>
            <a:ext cx="53594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ACA15-0037-CE40-A68C-6A5450592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322" y="3478408"/>
            <a:ext cx="4699000" cy="66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1B333-C747-D65A-0D53-846D03A51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22" y="4207701"/>
            <a:ext cx="4673600" cy="66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A32F7C-DAF9-23D0-BCD3-07DAA2FC4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322" y="4936994"/>
            <a:ext cx="3822700" cy="66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027B0-DA87-ADE7-D2BE-8C499F787228}"/>
              </a:ext>
            </a:extLst>
          </p:cNvPr>
          <p:cNvSpPr txBox="1"/>
          <p:nvPr/>
        </p:nvSpPr>
        <p:spPr>
          <a:xfrm>
            <a:off x="7399729" y="4406436"/>
            <a:ext cx="3616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 unknowns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  known as the </a:t>
            </a:r>
            <a:r>
              <a:rPr lang="en-GB" b="1" dirty="0"/>
              <a:t>Schärpf Angle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02E1D-65CF-97D0-8F26-4C18B4E7B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039" y="1194564"/>
            <a:ext cx="3626327" cy="24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86B933-1A96-6912-21B4-330D0499E300}"/>
              </a:ext>
            </a:extLst>
          </p:cNvPr>
          <p:cNvSpPr txBox="1"/>
          <p:nvPr/>
        </p:nvSpPr>
        <p:spPr>
          <a:xfrm>
            <a:off x="8273620" y="3769476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Otto Schärpf (1929-2019)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3C02AD-F8AE-B316-15A7-0D2C39726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4499" y="5074582"/>
            <a:ext cx="190500" cy="13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ADF08-F42D-F279-F858-81257AA334FC}"/>
              </a:ext>
            </a:extLst>
          </p:cNvPr>
          <p:cNvSpPr txBox="1"/>
          <p:nvPr/>
        </p:nvSpPr>
        <p:spPr>
          <a:xfrm>
            <a:off x="8822845" y="137877"/>
            <a:ext cx="3060453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4.6 (p 118)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45002-8581-92A7-87F2-C73675F8B32E}"/>
              </a:ext>
            </a:extLst>
          </p:cNvPr>
          <p:cNvSpPr txBox="1"/>
          <p:nvPr/>
        </p:nvSpPr>
        <p:spPr>
          <a:xfrm>
            <a:off x="0" y="41959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Schärpf and </a:t>
            </a:r>
            <a:r>
              <a:rPr lang="en-GB" i="1" dirty="0" err="1"/>
              <a:t>Capellmann</a:t>
            </a:r>
            <a:r>
              <a:rPr lang="en-GB" i="1" dirty="0"/>
              <a:t>, Phys. Stat. Sol. (a) </a:t>
            </a:r>
            <a:r>
              <a:rPr lang="en-GB" b="1" i="1" dirty="0"/>
              <a:t>135</a:t>
            </a:r>
            <a:r>
              <a:rPr lang="en-GB" i="1" dirty="0"/>
              <a:t> 359 (1993)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102764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A16B-7563-24B2-4E5B-0240C23E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9096505" cy="574675"/>
          </a:xfrm>
        </p:spPr>
        <p:txBody>
          <a:bodyPr>
            <a:normAutofit/>
          </a:bodyPr>
          <a:lstStyle/>
          <a:p>
            <a:r>
              <a:rPr lang="en-GB" dirty="0"/>
              <a:t>XYZ Polarization analysis – Schärpf 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EAFEB-A995-2762-24A8-21103D46283B}"/>
              </a:ext>
            </a:extLst>
          </p:cNvPr>
          <p:cNvSpPr txBox="1"/>
          <p:nvPr/>
        </p:nvSpPr>
        <p:spPr>
          <a:xfrm>
            <a:off x="266699" y="1014608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Coherent (+II) nuclear scattering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E0EC2-A82D-CDC5-CE58-B25E55E02375}"/>
              </a:ext>
            </a:extLst>
          </p:cNvPr>
          <p:cNvSpPr txBox="1"/>
          <p:nvPr/>
        </p:nvSpPr>
        <p:spPr>
          <a:xfrm>
            <a:off x="2423787" y="2213853"/>
            <a:ext cx="897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TNSF and TSF refer to the total non-spin-flip and spin-flip scattering respectively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E692-1AE9-7473-2E36-A1A119A547B3}"/>
              </a:ext>
            </a:extLst>
          </p:cNvPr>
          <p:cNvSpPr txBox="1"/>
          <p:nvPr/>
        </p:nvSpPr>
        <p:spPr>
          <a:xfrm>
            <a:off x="266699" y="2657993"/>
            <a:ext cx="698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scattering – can be independently calculated in two ways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B56AB5-0438-B8C6-F235-31EF44D3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46" y="1379991"/>
            <a:ext cx="4179507" cy="640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3B4DF-407C-B14A-5C28-E558985B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46" y="3129833"/>
            <a:ext cx="4302342" cy="566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E7FDEC-15E3-9BB4-78FB-7C869FDC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245" y="3745776"/>
            <a:ext cx="4661765" cy="569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8A6604-4CDB-40FC-34D8-D3CF9CBAEA7C}"/>
              </a:ext>
            </a:extLst>
          </p:cNvPr>
          <p:cNvSpPr txBox="1"/>
          <p:nvPr/>
        </p:nvSpPr>
        <p:spPr>
          <a:xfrm>
            <a:off x="8751425" y="3511697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take the average of these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222DBE-0260-72F3-0790-92E9E6808540}"/>
              </a:ext>
            </a:extLst>
          </p:cNvPr>
          <p:cNvSpPr txBox="1"/>
          <p:nvPr/>
        </p:nvSpPr>
        <p:spPr>
          <a:xfrm>
            <a:off x="266699" y="4489622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Spin-incoherent scattering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8F2F7C-AC7E-A99D-3C52-6219894F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982" y="4842954"/>
            <a:ext cx="3189958" cy="5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0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7779-A523-5A59-9E43-4A00359B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is this necessary?</a:t>
            </a:r>
          </a:p>
        </p:txBody>
      </p:sp>
      <p:pic>
        <p:nvPicPr>
          <p:cNvPr id="6" name="Picture 5" descr="A graph with red dots and blue lines&#10;&#10;Description automatically generated">
            <a:extLst>
              <a:ext uri="{FF2B5EF4-FFF2-40B4-BE49-F238E27FC236}">
                <a16:creationId xmlns:a16="http://schemas.microsoft.com/office/drawing/2014/main" id="{8E83FD00-6898-6D63-9400-DC3ECDE7B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2" y="1032583"/>
            <a:ext cx="5556908" cy="4792833"/>
          </a:xfrm>
          <a:prstGeom prst="rect">
            <a:avLst/>
          </a:prstGeom>
        </p:spPr>
      </p:pic>
      <p:pic>
        <p:nvPicPr>
          <p:cNvPr id="8" name="Picture 7" descr="A graph of a nuclear magnetic and volborrhoens&#10;&#10;Description automatically generated with medium confidence">
            <a:extLst>
              <a:ext uri="{FF2B5EF4-FFF2-40B4-BE49-F238E27FC236}">
                <a16:creationId xmlns:a16="http://schemas.microsoft.com/office/drawing/2014/main" id="{9F24B072-C876-841B-7DCE-00FA5DB4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32583"/>
            <a:ext cx="6147040" cy="4792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20B68D-3D40-718B-5057-D6648F306185}"/>
              </a:ext>
            </a:extLst>
          </p:cNvPr>
          <p:cNvSpPr txBox="1"/>
          <p:nvPr/>
        </p:nvSpPr>
        <p:spPr>
          <a:xfrm>
            <a:off x="119269" y="41959"/>
            <a:ext cx="7885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Stewart, et al., J. Appl. Phys </a:t>
            </a:r>
            <a:r>
              <a:rPr lang="en-GB" b="1" i="1" dirty="0"/>
              <a:t>42</a:t>
            </a:r>
            <a:r>
              <a:rPr lang="en-GB" i="1" dirty="0"/>
              <a:t>, 69 (2009)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0528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5877-40F8-994E-C5B7-D76F3F2351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742" y="365125"/>
            <a:ext cx="8772525" cy="574675"/>
          </a:xfrm>
        </p:spPr>
        <p:txBody>
          <a:bodyPr>
            <a:normAutofit/>
          </a:bodyPr>
          <a:lstStyle/>
          <a:p>
            <a:r>
              <a:rPr lang="en-GB" dirty="0"/>
              <a:t>Example 5 – correlated disorder in CsNiCrF</a:t>
            </a:r>
            <a:r>
              <a:rPr lang="en-GB" baseline="-25000" dirty="0"/>
              <a:t>6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45B12-7868-3465-8A2A-D26959FC4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13" y="2641304"/>
            <a:ext cx="5699543" cy="3445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B9903-911E-235D-9178-4C567795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5" y="1301555"/>
            <a:ext cx="5655768" cy="3683130"/>
          </a:xfrm>
          <a:prstGeom prst="rect">
            <a:avLst/>
          </a:prstGeom>
        </p:spPr>
      </p:pic>
      <p:pic>
        <p:nvPicPr>
          <p:cNvPr id="8" name="Picture 7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BA114CC0-CDFA-DC41-70D7-0AE5B8AF3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39" y="-2492"/>
            <a:ext cx="2520463" cy="2282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8DDC2-7098-EC64-4671-6E114F94137D}"/>
              </a:ext>
            </a:extLst>
          </p:cNvPr>
          <p:cNvSpPr txBox="1"/>
          <p:nvPr/>
        </p:nvSpPr>
        <p:spPr>
          <a:xfrm>
            <a:off x="2322734" y="93222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Nuclear scattering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9AC53E-45FD-B53F-A5EE-AFAF73E9A622}"/>
              </a:ext>
            </a:extLst>
          </p:cNvPr>
          <p:cNvSpPr/>
          <p:nvPr/>
        </p:nvSpPr>
        <p:spPr>
          <a:xfrm>
            <a:off x="137745" y="1301555"/>
            <a:ext cx="260840" cy="222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7106DB-97BB-C4A2-0020-90086551930B}"/>
              </a:ext>
            </a:extLst>
          </p:cNvPr>
          <p:cNvSpPr/>
          <p:nvPr/>
        </p:nvSpPr>
        <p:spPr>
          <a:xfrm>
            <a:off x="3093586" y="1301555"/>
            <a:ext cx="260840" cy="222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75E4-3FD7-A95C-8E92-0AEC0B1FFDDA}"/>
              </a:ext>
            </a:extLst>
          </p:cNvPr>
          <p:cNvSpPr txBox="1"/>
          <p:nvPr/>
        </p:nvSpPr>
        <p:spPr>
          <a:xfrm>
            <a:off x="7658793" y="2300691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Magnetic scattering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D4001F-10A5-DBA1-6807-ABB6E5749571}"/>
              </a:ext>
            </a:extLst>
          </p:cNvPr>
          <p:cNvSpPr txBox="1"/>
          <p:nvPr/>
        </p:nvSpPr>
        <p:spPr>
          <a:xfrm>
            <a:off x="1218386" y="498468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19153-985F-77DE-40D8-1F3E87CB68E7}"/>
              </a:ext>
            </a:extLst>
          </p:cNvPr>
          <p:cNvSpPr txBox="1"/>
          <p:nvPr/>
        </p:nvSpPr>
        <p:spPr>
          <a:xfrm>
            <a:off x="3641061" y="497710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Calculation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65121-3793-4C38-5DC4-3C6A1954CE70}"/>
              </a:ext>
            </a:extLst>
          </p:cNvPr>
          <p:cNvSpPr txBox="1"/>
          <p:nvPr/>
        </p:nvSpPr>
        <p:spPr>
          <a:xfrm>
            <a:off x="6634448" y="609892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DC32D-5A23-EE68-7BC4-162295C4BCB5}"/>
              </a:ext>
            </a:extLst>
          </p:cNvPr>
          <p:cNvSpPr txBox="1"/>
          <p:nvPr/>
        </p:nvSpPr>
        <p:spPr>
          <a:xfrm>
            <a:off x="9057123" y="609134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82A64-E103-86C1-0CA8-C325DDB52638}"/>
              </a:ext>
            </a:extLst>
          </p:cNvPr>
          <p:cNvSpPr txBox="1"/>
          <p:nvPr/>
        </p:nvSpPr>
        <p:spPr>
          <a:xfrm>
            <a:off x="119269" y="41959"/>
            <a:ext cx="7885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Fennell, et al., Nature Phys. </a:t>
            </a:r>
            <a:r>
              <a:rPr lang="en-GB" b="1" i="1" dirty="0"/>
              <a:t>15</a:t>
            </a:r>
            <a:r>
              <a:rPr lang="en-GB" i="1" dirty="0"/>
              <a:t> (2019) 60-66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6599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247B44-EA51-CF92-BF6E-8C68015B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248900" cy="574675"/>
          </a:xfrm>
        </p:spPr>
        <p:txBody>
          <a:bodyPr>
            <a:normAutofit/>
          </a:bodyPr>
          <a:lstStyle/>
          <a:p>
            <a:r>
              <a:rPr lang="en-GB" dirty="0"/>
              <a:t>Reminder – Rules for Polarized Neutron Scattering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E0F50-1026-85FA-289D-AC722846BA50}"/>
              </a:ext>
            </a:extLst>
          </p:cNvPr>
          <p:cNvSpPr txBox="1"/>
          <p:nvPr/>
        </p:nvSpPr>
        <p:spPr>
          <a:xfrm>
            <a:off x="855785" y="2121877"/>
            <a:ext cx="10078400" cy="2677656"/>
          </a:xfrm>
          <a:prstGeom prst="rect">
            <a:avLst/>
          </a:prstGeom>
          <a:solidFill>
            <a:srgbClr val="F7A0A7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The nuclear coherent and isotope incoherent scattering is always NSF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The spin-incoherent scattering is always 1/3 NSF and 2/3 SF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Magnetism: must be in a direction perpendicular to      and:</a:t>
            </a:r>
            <a:br>
              <a:rPr lang="en-GB" sz="2400" dirty="0"/>
            </a:br>
            <a:r>
              <a:rPr lang="en-GB" sz="2400" dirty="0"/>
              <a:t>	- NSF if parallel to </a:t>
            </a:r>
            <a:br>
              <a:rPr lang="en-GB" sz="2400" dirty="0"/>
            </a:br>
            <a:r>
              <a:rPr lang="en-GB" sz="2400" dirty="0"/>
              <a:t>	- SF if perpendicular to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DD1D6A-E71C-3D0A-8EA8-549B0895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146" y="3608265"/>
            <a:ext cx="2286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CDB62-43C8-268D-E118-F889536D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66" y="3976565"/>
            <a:ext cx="2286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2493E4-B8E0-217E-D879-75222FB4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09" y="4351702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32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CB96-2075-291E-1D50-13CD0638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Neutron Spin-Echo</a:t>
            </a:r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F67485A2-D104-1BB9-058D-560DCF4A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r="23213" b="35373"/>
          <a:stretch/>
        </p:blipFill>
        <p:spPr>
          <a:xfrm>
            <a:off x="2158894" y="1144625"/>
            <a:ext cx="7354623" cy="312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DCBBD-4834-A365-F9C9-61CED5A36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5704">
            <a:off x="4682211" y="1805053"/>
            <a:ext cx="6731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C43367-5C49-66CB-E584-38BB563EE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6046">
            <a:off x="6482726" y="1815880"/>
            <a:ext cx="685800" cy="26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3A35A-8645-FF1D-E426-3F73E35D71A4}"/>
              </a:ext>
            </a:extLst>
          </p:cNvPr>
          <p:cNvSpPr txBox="1"/>
          <p:nvPr/>
        </p:nvSpPr>
        <p:spPr>
          <a:xfrm>
            <a:off x="382044" y="4646713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radians </a:t>
            </a:r>
            <a:r>
              <a:rPr lang="en-GB" dirty="0" err="1"/>
              <a:t>precessed</a:t>
            </a:r>
            <a:r>
              <a:rPr lang="en-GB" dirty="0"/>
              <a:t> in each arm: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FD0DE-BDB9-CA00-6679-21ADC4E5E22F}"/>
              </a:ext>
            </a:extLst>
          </p:cNvPr>
          <p:cNvSpPr txBox="1"/>
          <p:nvPr/>
        </p:nvSpPr>
        <p:spPr>
          <a:xfrm>
            <a:off x="382044" y="5174894"/>
            <a:ext cx="742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                            , and                   then the neutron spins will all re-align: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2DC2AE-B859-3B0A-F0AE-F6D5391C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656" y="4270339"/>
            <a:ext cx="165100" cy="139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3F1F88-75DF-F45F-ADF3-0987DF70685A}"/>
              </a:ext>
            </a:extLst>
          </p:cNvPr>
          <p:cNvSpPr txBox="1"/>
          <p:nvPr/>
        </p:nvSpPr>
        <p:spPr>
          <a:xfrm>
            <a:off x="4940618" y="2503349"/>
            <a:ext cx="18234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flippers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CDC8-CFEF-7674-CC50-49F28DE8EDAC}"/>
              </a:ext>
            </a:extLst>
          </p:cNvPr>
          <p:cNvCxnSpPr>
            <a:cxnSpLocks/>
          </p:cNvCxnSpPr>
          <p:nvPr/>
        </p:nvCxnSpPr>
        <p:spPr>
          <a:xfrm flipH="1" flipV="1">
            <a:off x="4449912" y="2354893"/>
            <a:ext cx="916464" cy="2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74326-EE4C-A811-41B7-0A66FD986D2D}"/>
              </a:ext>
            </a:extLst>
          </p:cNvPr>
          <p:cNvCxnSpPr>
            <a:cxnSpLocks/>
          </p:cNvCxnSpPr>
          <p:nvPr/>
        </p:nvCxnSpPr>
        <p:spPr>
          <a:xfrm flipV="1">
            <a:off x="6275540" y="2354893"/>
            <a:ext cx="1143313" cy="2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DA96E1-516E-CBE5-2DC0-C9C43EC47E0E}"/>
              </a:ext>
            </a:extLst>
          </p:cNvPr>
          <p:cNvCxnSpPr>
            <a:cxnSpLocks/>
          </p:cNvCxnSpPr>
          <p:nvPr/>
        </p:nvCxnSpPr>
        <p:spPr>
          <a:xfrm>
            <a:off x="7822504" y="3429000"/>
            <a:ext cx="557408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D73A4F1-3523-3BAF-3213-5CD1473F1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79" y="5277916"/>
            <a:ext cx="1453507" cy="2164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8991F43-E0A3-4054-3DDE-392A7AAB5A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218" y="5297169"/>
            <a:ext cx="939800" cy="190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3DBC41-9D03-38AD-C043-1E1BC2A28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3470" y="4503830"/>
            <a:ext cx="3094182" cy="5772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F868238-BD92-CEA5-594C-1660E5DA0A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263" y="5068165"/>
            <a:ext cx="3498273" cy="623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8CAFB7-6EA7-EA9E-5920-E56BC688CC7A}"/>
              </a:ext>
            </a:extLst>
          </p:cNvPr>
          <p:cNvSpPr txBox="1"/>
          <p:nvPr/>
        </p:nvSpPr>
        <p:spPr>
          <a:xfrm>
            <a:off x="9054578" y="162133"/>
            <a:ext cx="3060453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5.9 (p 176)</a:t>
            </a:r>
          </a:p>
        </p:txBody>
      </p:sp>
    </p:spTree>
    <p:extLst>
      <p:ext uri="{BB962C8B-B14F-4D97-AF65-F5344CB8AC3E}">
        <p14:creationId xmlns:p14="http://schemas.microsoft.com/office/powerpoint/2010/main" val="3976951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CB96-2075-291E-1D50-13CD0638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Neutron Spin-Echo</a:t>
            </a:r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F67485A2-D104-1BB9-058D-560DCF4A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1" r="1961" b="-1"/>
          <a:stretch/>
        </p:blipFill>
        <p:spPr>
          <a:xfrm>
            <a:off x="0" y="1352812"/>
            <a:ext cx="9390102" cy="1823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62E971-35B1-6D4D-3F27-D507721C0017}"/>
              </a:ext>
            </a:extLst>
          </p:cNvPr>
          <p:cNvSpPr/>
          <p:nvPr/>
        </p:nvSpPr>
        <p:spPr>
          <a:xfrm>
            <a:off x="2262791" y="1303534"/>
            <a:ext cx="3031299" cy="8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C0C120B-29BF-0501-FDE7-52DD7D693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2" r="28173" b="6201"/>
          <a:stretch/>
        </p:blipFill>
        <p:spPr>
          <a:xfrm>
            <a:off x="202262" y="3533289"/>
            <a:ext cx="6626268" cy="1715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C0C893-0637-2D22-279E-9C2E87C5278B}"/>
              </a:ext>
            </a:extLst>
          </p:cNvPr>
          <p:cNvSpPr/>
          <p:nvPr/>
        </p:nvSpPr>
        <p:spPr>
          <a:xfrm>
            <a:off x="2206423" y="3416473"/>
            <a:ext cx="3031299" cy="8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CB79B-45D4-F51A-2F28-8D0941BB0505}"/>
              </a:ext>
            </a:extLst>
          </p:cNvPr>
          <p:cNvSpPr/>
          <p:nvPr/>
        </p:nvSpPr>
        <p:spPr>
          <a:xfrm>
            <a:off x="6834912" y="1960322"/>
            <a:ext cx="1784840" cy="65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F8996-4BDF-6B33-6080-70D93330CC23}"/>
              </a:ext>
            </a:extLst>
          </p:cNvPr>
          <p:cNvSpPr txBox="1"/>
          <p:nvPr/>
        </p:nvSpPr>
        <p:spPr>
          <a:xfrm>
            <a:off x="2135038" y="159099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Elastic scattering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10F29-9202-AC70-0324-AB1318DAB26A}"/>
              </a:ext>
            </a:extLst>
          </p:cNvPr>
          <p:cNvSpPr txBox="1"/>
          <p:nvPr/>
        </p:nvSpPr>
        <p:spPr>
          <a:xfrm>
            <a:off x="2120669" y="359521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Inelastic scattering</a:t>
            </a:r>
          </a:p>
        </p:txBody>
      </p:sp>
      <p:pic>
        <p:nvPicPr>
          <p:cNvPr id="6" name="Picture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42F3634-E094-996A-A80F-8D725D679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6"/>
          <a:stretch/>
        </p:blipFill>
        <p:spPr>
          <a:xfrm>
            <a:off x="7483493" y="2370488"/>
            <a:ext cx="2398978" cy="361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B188C-E330-C8BF-1E1F-B844CE2D6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826" y="2027458"/>
            <a:ext cx="9398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637F91-AA36-5BFC-8867-91D7F1A96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149" y="3951844"/>
            <a:ext cx="939800" cy="29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DCC0C-17D9-6BE6-E066-E5BC059A4DA1}"/>
              </a:ext>
            </a:extLst>
          </p:cNvPr>
          <p:cNvSpPr txBox="1"/>
          <p:nvPr/>
        </p:nvSpPr>
        <p:spPr>
          <a:xfrm>
            <a:off x="10071331" y="2933124"/>
            <a:ext cx="222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(assumes that the sample doesn’t depolarize the beam) </a:t>
            </a:r>
          </a:p>
        </p:txBody>
      </p:sp>
    </p:spTree>
    <p:extLst>
      <p:ext uri="{BB962C8B-B14F-4D97-AF65-F5344CB8AC3E}">
        <p14:creationId xmlns:p14="http://schemas.microsoft.com/office/powerpoint/2010/main" val="402776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7E2A-22BB-9D18-E369-C5F2BD8F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430544" cy="574675"/>
          </a:xfrm>
        </p:spPr>
        <p:txBody>
          <a:bodyPr>
            <a:normAutofit/>
          </a:bodyPr>
          <a:lstStyle/>
          <a:p>
            <a:r>
              <a:rPr lang="en-GB" dirty="0"/>
              <a:t>NSE Resolution – Spin-Echo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5E37E-D51A-7913-6D98-F237BE7D49F4}"/>
              </a:ext>
            </a:extLst>
          </p:cNvPr>
          <p:cNvSpPr txBox="1"/>
          <p:nvPr/>
        </p:nvSpPr>
        <p:spPr>
          <a:xfrm>
            <a:off x="375781" y="146554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Neutron energy 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4CA821-0DE0-01C1-05E6-A7CCF9D6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38" y="1405405"/>
            <a:ext cx="2967468" cy="477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389C28-EAC8-AC58-0632-D5B2B1D681B8}"/>
              </a:ext>
            </a:extLst>
          </p:cNvPr>
          <p:cNvSpPr txBox="1"/>
          <p:nvPr/>
        </p:nvSpPr>
        <p:spPr>
          <a:xfrm>
            <a:off x="375781" y="2050093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NSE we measure a phase shift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B2836B-EA53-B89A-CADC-3DFF4583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72" y="1977133"/>
            <a:ext cx="3959805" cy="515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E0A0AF-1ADA-F873-9CF6-5B0000D17291}"/>
              </a:ext>
            </a:extLst>
          </p:cNvPr>
          <p:cNvSpPr txBox="1"/>
          <p:nvPr/>
        </p:nvSpPr>
        <p:spPr>
          <a:xfrm>
            <a:off x="375781" y="2666359"/>
            <a:ext cx="101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Since we know that                   and that the phase shift                we can identify the Spin-Echo time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C25A3A-4E5B-C08C-CF15-B8C554022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38" y="2754115"/>
            <a:ext cx="935086" cy="181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C1357A-851D-0265-F2ED-456FB3B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140" y="2741295"/>
            <a:ext cx="667919" cy="219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DB6363-9CC0-D97E-F4E6-85DE166D7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262" y="3187744"/>
            <a:ext cx="2394966" cy="543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96896C-A9D6-5C79-A5D2-65ABCB4DC4C5}"/>
              </a:ext>
            </a:extLst>
          </p:cNvPr>
          <p:cNvSpPr txBox="1"/>
          <p:nvPr/>
        </p:nvSpPr>
        <p:spPr>
          <a:xfrm>
            <a:off x="469726" y="4070960"/>
            <a:ext cx="107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Putting in numbers:                        Tm on WASP at ILL, and             nm we find a Spin-Echo time,              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277000-B6E1-A7BB-8F1B-F2C6F74D7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094" y="4161163"/>
            <a:ext cx="1144050" cy="188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07C22B-958C-F4B4-AD8C-937FA7197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22" y="4148637"/>
            <a:ext cx="577273" cy="188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99908D-6E6D-FA54-D423-EC50D9851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3537" y="4148637"/>
            <a:ext cx="671735" cy="1784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B81ECE-9847-5F9B-037E-82033121C30D}"/>
              </a:ext>
            </a:extLst>
          </p:cNvPr>
          <p:cNvSpPr txBox="1"/>
          <p:nvPr/>
        </p:nvSpPr>
        <p:spPr>
          <a:xfrm>
            <a:off x="469726" y="4546949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is equivalent to                                 GHz, or 0.08 </a:t>
            </a:r>
            <a:r>
              <a:rPr lang="el-GR" dirty="0"/>
              <a:t>μ</a:t>
            </a:r>
            <a:r>
              <a:rPr lang="en-GB" dirty="0"/>
              <a:t>eV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A37909-59C7-D954-1A79-BE74C7038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0286" y="4606680"/>
            <a:ext cx="1763305" cy="2623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2F39C2-6678-98EA-7265-571E387EF6AA}"/>
              </a:ext>
            </a:extLst>
          </p:cNvPr>
          <p:cNvSpPr txBox="1"/>
          <p:nvPr/>
        </p:nvSpPr>
        <p:spPr>
          <a:xfrm>
            <a:off x="2415069" y="5076815"/>
            <a:ext cx="709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Much higher energy resolution than on a conventional spectrometer</a:t>
            </a:r>
          </a:p>
        </p:txBody>
      </p:sp>
    </p:spTree>
    <p:extLst>
      <p:ext uri="{BB962C8B-B14F-4D97-AF65-F5344CB8AC3E}">
        <p14:creationId xmlns:p14="http://schemas.microsoft.com/office/powerpoint/2010/main" val="1047550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5620-670A-0B22-41CE-7BD274CA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8169729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 6 – dynamics in van der Waals liquid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56FB7-244C-6B0B-0AAA-B8562CBA68C9}"/>
              </a:ext>
            </a:extLst>
          </p:cNvPr>
          <p:cNvSpPr txBox="1"/>
          <p:nvPr/>
        </p:nvSpPr>
        <p:spPr>
          <a:xfrm>
            <a:off x="119269" y="41959"/>
            <a:ext cx="7885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 err="1"/>
              <a:t>Arbe</a:t>
            </a:r>
            <a:r>
              <a:rPr lang="en-GB" i="1" dirty="0"/>
              <a:t> et al., J. Chem. Phys. </a:t>
            </a:r>
            <a:r>
              <a:rPr lang="en-GB" b="1" i="1" dirty="0"/>
              <a:t>158</a:t>
            </a:r>
            <a:r>
              <a:rPr lang="en-GB" i="1" dirty="0"/>
              <a:t> (2023) 184502</a:t>
            </a:r>
          </a:p>
          <a:p>
            <a:endParaRPr lang="en-GB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0458A-4B62-4143-017F-457B3D9A4BB0}"/>
              </a:ext>
            </a:extLst>
          </p:cNvPr>
          <p:cNvSpPr txBox="1"/>
          <p:nvPr/>
        </p:nvSpPr>
        <p:spPr>
          <a:xfrm>
            <a:off x="370114" y="893634"/>
            <a:ext cx="328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Tetrahydrofuran – THF, C</a:t>
            </a:r>
            <a:r>
              <a:rPr lang="en-GB" baseline="-25000" dirty="0"/>
              <a:t>4</a:t>
            </a:r>
            <a:r>
              <a:rPr lang="en-GB" dirty="0"/>
              <a:t>H</a:t>
            </a:r>
            <a:r>
              <a:rPr lang="en-GB" baseline="-25000" dirty="0"/>
              <a:t>8</a:t>
            </a:r>
            <a:r>
              <a:rPr lang="en-GB" dirty="0"/>
              <a:t>O</a:t>
            </a:r>
          </a:p>
        </p:txBody>
      </p:sp>
      <p:pic>
        <p:nvPicPr>
          <p:cNvPr id="8" name="Picture 7" descr="A diagram of a solar system&#10;&#10;Description automatically generated with medium confidence">
            <a:extLst>
              <a:ext uri="{FF2B5EF4-FFF2-40B4-BE49-F238E27FC236}">
                <a16:creationId xmlns:a16="http://schemas.microsoft.com/office/drawing/2014/main" id="{B50621F6-4941-1E19-671E-E86DEE1BB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1630279"/>
            <a:ext cx="7418592" cy="2772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25C2F-97A7-7392-CE9A-92650C280C6D}"/>
              </a:ext>
            </a:extLst>
          </p:cNvPr>
          <p:cNvSpPr txBox="1"/>
          <p:nvPr/>
        </p:nvSpPr>
        <p:spPr>
          <a:xfrm>
            <a:off x="381403" y="136885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at ISIS</a:t>
            </a:r>
          </a:p>
        </p:txBody>
      </p:sp>
      <p:pic>
        <p:nvPicPr>
          <p:cNvPr id="11" name="Picture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10B6EFC-11EE-FE86-A03E-79902982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60" y="1621250"/>
            <a:ext cx="4142015" cy="3708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2E78D2-71F2-8178-6EAE-653D5E65484E}"/>
              </a:ext>
            </a:extLst>
          </p:cNvPr>
          <p:cNvSpPr txBox="1"/>
          <p:nvPr/>
        </p:nvSpPr>
        <p:spPr>
          <a:xfrm>
            <a:off x="8372644" y="134353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WASP at 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5AC06-406B-E1AC-B38E-01DA2BEFFC0A}"/>
              </a:ext>
            </a:extLst>
          </p:cNvPr>
          <p:cNvSpPr txBox="1"/>
          <p:nvPr/>
        </p:nvSpPr>
        <p:spPr>
          <a:xfrm>
            <a:off x="1026772" y="4402310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Coherent and incoherent scattering in deuterated </a:t>
            </a:r>
            <a:r>
              <a:rPr lang="en-GB" dirty="0" err="1"/>
              <a:t>dTHF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9B714-1F30-C7C3-EB5F-AFDD2047DB13}"/>
              </a:ext>
            </a:extLst>
          </p:cNvPr>
          <p:cNvSpPr txBox="1"/>
          <p:nvPr/>
        </p:nvSpPr>
        <p:spPr>
          <a:xfrm>
            <a:off x="8372644" y="5381692"/>
            <a:ext cx="31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Mostly incoherent scattering in protonated </a:t>
            </a:r>
            <a:r>
              <a:rPr lang="en-GB" dirty="0" err="1"/>
              <a:t>pTHF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14527-74DB-3790-F3CA-143965369336}"/>
              </a:ext>
            </a:extLst>
          </p:cNvPr>
          <p:cNvSpPr txBox="1"/>
          <p:nvPr/>
        </p:nvSpPr>
        <p:spPr>
          <a:xfrm>
            <a:off x="1026772" y="4858389"/>
            <a:ext cx="580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is a model consisting of diffusion (incoherent) and</a:t>
            </a:r>
            <a:br>
              <a:rPr lang="en-GB" dirty="0"/>
            </a:br>
            <a:r>
              <a:rPr lang="en-GB" dirty="0"/>
              <a:t>structural relaxation (coherent) – too complicated to disentangle without polarized neutrons – and which requires NSE for the resolution at low Q</a:t>
            </a:r>
          </a:p>
        </p:txBody>
      </p:sp>
    </p:spTree>
    <p:extLst>
      <p:ext uri="{BB962C8B-B14F-4D97-AF65-F5344CB8AC3E}">
        <p14:creationId xmlns:p14="http://schemas.microsoft.com/office/powerpoint/2010/main" val="220256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5AFE-52DB-3E8C-91C5-56AB81B2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7442040" cy="800507"/>
          </a:xfrm>
        </p:spPr>
        <p:txBody>
          <a:bodyPr>
            <a:normAutofit/>
          </a:bodyPr>
          <a:lstStyle/>
          <a:p>
            <a:r>
              <a:rPr lang="en-GB" dirty="0"/>
              <a:t>Definitions: Neutron magnetic moment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38739-DD48-A585-E0FB-3F23D94BDE0F}"/>
              </a:ext>
            </a:extLst>
          </p:cNvPr>
          <p:cNvSpPr txBox="1"/>
          <p:nvPr/>
        </p:nvSpPr>
        <p:spPr>
          <a:xfrm>
            <a:off x="728415" y="1505829"/>
            <a:ext cx="3706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Particles with spin are experimentally observed to possess a magnetic moment </a:t>
            </a:r>
          </a:p>
        </p:txBody>
      </p:sp>
      <p:pic>
        <p:nvPicPr>
          <p:cNvPr id="17" name="Picture 16" descr="A logo of a molecule&#10;&#10;Description automatically generated with medium confidence">
            <a:extLst>
              <a:ext uri="{FF2B5EF4-FFF2-40B4-BE49-F238E27FC236}">
                <a16:creationId xmlns:a16="http://schemas.microsoft.com/office/drawing/2014/main" id="{FEF128F8-4F30-217E-638D-3041DCB9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4" y="2580167"/>
            <a:ext cx="1697665" cy="1697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B737C-206E-89B1-68C5-1E9C78610340}"/>
              </a:ext>
            </a:extLst>
          </p:cNvPr>
          <p:cNvSpPr txBox="1"/>
          <p:nvPr/>
        </p:nvSpPr>
        <p:spPr>
          <a:xfrm>
            <a:off x="3281915" y="3026806"/>
            <a:ext cx="8153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Quarks also have s = ½ quantum number, therefore if the up and down quarks </a:t>
            </a:r>
          </a:p>
          <a:p>
            <a:r>
              <a:rPr lang="en-GB" dirty="0"/>
              <a:t>are antiparallel, the neutron also has s = ½</a:t>
            </a:r>
            <a:br>
              <a:rPr lang="en-GB" dirty="0"/>
            </a:br>
            <a:endParaRPr lang="en-GB" dirty="0"/>
          </a:p>
          <a:p>
            <a:r>
              <a:rPr lang="en-GB" dirty="0"/>
              <a:t>The magnetic moment calculation is tricky – but can be measured accurately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636315-4981-7348-2C4C-AD5881261344}"/>
              </a:ext>
            </a:extLst>
          </p:cNvPr>
          <p:cNvGrpSpPr/>
          <p:nvPr/>
        </p:nvGrpSpPr>
        <p:grpSpPr>
          <a:xfrm>
            <a:off x="5802201" y="1797731"/>
            <a:ext cx="4421539" cy="672980"/>
            <a:chOff x="5802201" y="1797731"/>
            <a:chExt cx="4421539" cy="6729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0509B1-658B-DB72-9FBE-1D393AE5A2CA}"/>
                </a:ext>
              </a:extLst>
            </p:cNvPr>
            <p:cNvSpPr txBox="1"/>
            <p:nvPr/>
          </p:nvSpPr>
          <p:spPr>
            <a:xfrm>
              <a:off x="5802201" y="1797731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where,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1CC960-9A32-489D-415A-18D744B5F776}"/>
                </a:ext>
              </a:extLst>
            </p:cNvPr>
            <p:cNvSpPr txBox="1"/>
            <p:nvPr/>
          </p:nvSpPr>
          <p:spPr>
            <a:xfrm>
              <a:off x="8785526" y="2093215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for neutrons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EC771A-D227-71B4-6124-CBDE2EB8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5645" y="1813014"/>
              <a:ext cx="2222500" cy="3175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2A751-6062-384B-A853-5773BAA2DC90}"/>
                </a:ext>
              </a:extLst>
            </p:cNvPr>
            <p:cNvSpPr txBox="1"/>
            <p:nvPr/>
          </p:nvSpPr>
          <p:spPr>
            <a:xfrm>
              <a:off x="6086103" y="2101379"/>
              <a:ext cx="681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and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021EF-C50F-C5F7-1EF0-F59AAA091043}"/>
                </a:ext>
              </a:extLst>
            </p:cNvPr>
            <p:cNvSpPr txBox="1"/>
            <p:nvPr/>
          </p:nvSpPr>
          <p:spPr>
            <a:xfrm>
              <a:off x="7879463" y="2090746"/>
              <a:ext cx="1697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MHz / 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3F1D8-699C-B006-C6A4-E06C555146EA}"/>
              </a:ext>
            </a:extLst>
          </p:cNvPr>
          <p:cNvCxnSpPr>
            <a:cxnSpLocks/>
          </p:cNvCxnSpPr>
          <p:nvPr/>
        </p:nvCxnSpPr>
        <p:spPr>
          <a:xfrm>
            <a:off x="1540706" y="3359616"/>
            <a:ext cx="0" cy="376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5283F5-21BC-6295-3098-EEFD9DBE0444}"/>
              </a:ext>
            </a:extLst>
          </p:cNvPr>
          <p:cNvCxnSpPr>
            <a:cxnSpLocks/>
          </p:cNvCxnSpPr>
          <p:nvPr/>
        </p:nvCxnSpPr>
        <p:spPr>
          <a:xfrm flipV="1">
            <a:off x="1880696" y="3310691"/>
            <a:ext cx="0" cy="376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5B2350-5BBA-FFDB-E9AA-BDDDA998EA24}"/>
              </a:ext>
            </a:extLst>
          </p:cNvPr>
          <p:cNvCxnSpPr>
            <a:cxnSpLocks/>
          </p:cNvCxnSpPr>
          <p:nvPr/>
        </p:nvCxnSpPr>
        <p:spPr>
          <a:xfrm flipV="1">
            <a:off x="2242203" y="2681135"/>
            <a:ext cx="0" cy="376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11400E-86D3-8F53-F24F-59BCB4A16D6E}"/>
              </a:ext>
            </a:extLst>
          </p:cNvPr>
          <p:cNvSpPr txBox="1"/>
          <p:nvPr/>
        </p:nvSpPr>
        <p:spPr>
          <a:xfrm>
            <a:off x="754912" y="4596592"/>
            <a:ext cx="85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Often we see the neutron magnetic moment given in terms of </a:t>
            </a:r>
            <a:r>
              <a:rPr lang="en-GB" b="1" dirty="0"/>
              <a:t>nuclear magnetons</a:t>
            </a:r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3550E1-A1FC-EC42-EDCE-13223000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84" y="1836347"/>
            <a:ext cx="9398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D7CA9B-5B13-BDC6-5471-ADE6D8588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681" y="2165352"/>
            <a:ext cx="1140872" cy="2535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EE8867-7018-8CBA-03E4-7620E36B1D51}"/>
              </a:ext>
            </a:extLst>
          </p:cNvPr>
          <p:cNvSpPr txBox="1"/>
          <p:nvPr/>
        </p:nvSpPr>
        <p:spPr>
          <a:xfrm>
            <a:off x="8811943" y="5279917"/>
            <a:ext cx="308770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What does the minus mean?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A4B6E-AEFA-D134-D507-06E9D938B1A9}"/>
              </a:ext>
            </a:extLst>
          </p:cNvPr>
          <p:cNvGrpSpPr/>
          <p:nvPr/>
        </p:nvGrpSpPr>
        <p:grpSpPr>
          <a:xfrm>
            <a:off x="3448862" y="5092338"/>
            <a:ext cx="4877979" cy="723900"/>
            <a:chOff x="3448862" y="5386252"/>
            <a:chExt cx="4877979" cy="7239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4CF0551-68C6-6539-CA7D-8B8374CEE7CD}"/>
                </a:ext>
              </a:extLst>
            </p:cNvPr>
            <p:cNvGrpSpPr/>
            <p:nvPr/>
          </p:nvGrpSpPr>
          <p:grpSpPr>
            <a:xfrm>
              <a:off x="5996066" y="5386252"/>
              <a:ext cx="2330775" cy="723900"/>
              <a:chOff x="5996066" y="5386252"/>
              <a:chExt cx="2330775" cy="7239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4D2ECA-AA87-96CF-4D20-AEC095FE515D}"/>
                  </a:ext>
                </a:extLst>
              </p:cNvPr>
              <p:cNvSpPr txBox="1"/>
              <p:nvPr/>
            </p:nvSpPr>
            <p:spPr>
              <a:xfrm>
                <a:off x="5996066" y="5563536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where,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D940CBE-48D0-F0E0-5D00-A45B20803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7141" y="5386252"/>
                <a:ext cx="1409700" cy="723900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86CAA-CE5C-250F-3A65-C9C5E89B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8862" y="5596279"/>
              <a:ext cx="2438400" cy="279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2D9D9C-0104-CBF0-2A59-69A2A0665026}"/>
              </a:ext>
            </a:extLst>
          </p:cNvPr>
          <p:cNvSpPr txBox="1"/>
          <p:nvPr/>
        </p:nvSpPr>
        <p:spPr>
          <a:xfrm>
            <a:off x="9054578" y="162133"/>
            <a:ext cx="2800767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Boothroyd – Sec 1.2 (p 4)</a:t>
            </a:r>
          </a:p>
        </p:txBody>
      </p:sp>
    </p:spTree>
    <p:extLst>
      <p:ext uri="{BB962C8B-B14F-4D97-AF65-F5344CB8AC3E}">
        <p14:creationId xmlns:p14="http://schemas.microsoft.com/office/powerpoint/2010/main" val="3566073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DEC9D5-D0A5-4520-0C1B-FB6BAE2A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Take-home message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499377-FCE7-7F7E-1DE0-E60BE2096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531" y="1487792"/>
            <a:ext cx="8313096" cy="4351338"/>
          </a:xfrm>
        </p:spPr>
        <p:txBody>
          <a:bodyPr>
            <a:normAutofit/>
          </a:bodyPr>
          <a:lstStyle/>
          <a:p>
            <a:r>
              <a:rPr lang="en-GB" sz="2800" dirty="0"/>
              <a:t>Polarized neutrons can be used to enhance almost any neutron scattering experiment, either by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Separating and providing additional information on the </a:t>
            </a:r>
            <a:r>
              <a:rPr lang="en-GB" sz="2800" b="1" dirty="0"/>
              <a:t>sources of scattering </a:t>
            </a:r>
            <a:r>
              <a:rPr lang="en-GB" sz="2800" dirty="0"/>
              <a:t>(nuclear, magnetic, incoherent)</a:t>
            </a:r>
            <a:br>
              <a:rPr lang="en-GB" sz="2800" dirty="0"/>
            </a:b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Improving the </a:t>
            </a:r>
            <a:r>
              <a:rPr lang="en-GB" sz="2800" b="1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217416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56F5-C0A2-E33F-FE9E-115F954F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Definitions: Neutron spin-1/2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5B694-7778-E59B-6832-7E55E15DC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091"/>
          <a:stretch/>
        </p:blipFill>
        <p:spPr>
          <a:xfrm>
            <a:off x="4910862" y="1037344"/>
            <a:ext cx="5770657" cy="39918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70674-294F-3D47-CDC0-7B8EC8E835F0}"/>
              </a:ext>
            </a:extLst>
          </p:cNvPr>
          <p:cNvSpPr txBox="1"/>
          <p:nvPr/>
        </p:nvSpPr>
        <p:spPr>
          <a:xfrm>
            <a:off x="973079" y="1296483"/>
            <a:ext cx="342273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spin-½ particles</a:t>
            </a:r>
          </a:p>
          <a:p>
            <a:endParaRPr lang="en-GB" sz="2000" dirty="0"/>
          </a:p>
          <a:p>
            <a:r>
              <a:rPr lang="en-GB" sz="2000" dirty="0"/>
              <a:t>s = ½</a:t>
            </a:r>
          </a:p>
          <a:p>
            <a:r>
              <a:rPr lang="en-GB" sz="2000" dirty="0" err="1"/>
              <a:t>m</a:t>
            </a:r>
            <a:r>
              <a:rPr lang="en-GB" sz="2000" baseline="-25000" dirty="0" err="1"/>
              <a:t>s</a:t>
            </a:r>
            <a:r>
              <a:rPr lang="en-GB" sz="2000" dirty="0"/>
              <a:t> = -s to +s in integer steps</a:t>
            </a:r>
          </a:p>
          <a:p>
            <a:r>
              <a:rPr lang="en-GB" sz="2000" dirty="0"/>
              <a:t>	- </a:t>
            </a:r>
            <a:r>
              <a:rPr lang="en-GB" sz="2000" b="1" dirty="0"/>
              <a:t>only two choices</a:t>
            </a:r>
            <a:r>
              <a:rPr lang="en-GB" sz="2000" dirty="0"/>
              <a:t>  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22CE2E-FC19-7419-47C7-C6671C66CBE7}"/>
              </a:ext>
            </a:extLst>
          </p:cNvPr>
          <p:cNvGrpSpPr/>
          <p:nvPr/>
        </p:nvGrpSpPr>
        <p:grpSpPr>
          <a:xfrm>
            <a:off x="951813" y="3039055"/>
            <a:ext cx="4112107" cy="1015663"/>
            <a:chOff x="973079" y="3081587"/>
            <a:chExt cx="4112107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9CEC7D-C2AD-A1A8-3DE2-FDB08E0FC8E4}"/>
                </a:ext>
              </a:extLst>
            </p:cNvPr>
            <p:cNvSpPr txBox="1"/>
            <p:nvPr/>
          </p:nvSpPr>
          <p:spPr>
            <a:xfrm>
              <a:off x="973079" y="3081587"/>
              <a:ext cx="41121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Describes an </a:t>
              </a:r>
              <a:r>
                <a:rPr lang="en-GB" sz="2000" b="1" dirty="0"/>
                <a:t>intrinsic</a:t>
              </a:r>
              <a:r>
                <a:rPr lang="en-GB" sz="2000" dirty="0"/>
                <a:t> angular momentum,    ,  that the neutron possesses, with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5C8386-D1BD-92A3-5953-754B93C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623" y="3439633"/>
              <a:ext cx="177800" cy="2413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A43A0-4228-0527-7151-159318E1B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95" y="4752094"/>
            <a:ext cx="31877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DA441-DA68-B447-7BC4-891CB6549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103" y="5221477"/>
            <a:ext cx="1244600" cy="27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881B6D-3432-8AAA-E6C9-7950591C8E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72508"/>
          <a:stretch/>
        </p:blipFill>
        <p:spPr>
          <a:xfrm>
            <a:off x="6007145" y="4555244"/>
            <a:ext cx="453895" cy="749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CE5F27-0C87-2F99-4C0D-4F5AFC61A63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2508"/>
          <a:stretch/>
        </p:blipFill>
        <p:spPr>
          <a:xfrm>
            <a:off x="9047573" y="4555244"/>
            <a:ext cx="453895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0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981AC5-C03E-82CC-0FCC-91684DF4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34" y="1434229"/>
            <a:ext cx="3760068" cy="4338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8DE2F-404F-3559-8C0A-5CA02361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Definitions: Larmor Precession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83CA9-CF06-3F10-3F9D-44F87AEFF529}"/>
              </a:ext>
            </a:extLst>
          </p:cNvPr>
          <p:cNvSpPr txBox="1"/>
          <p:nvPr/>
        </p:nvSpPr>
        <p:spPr>
          <a:xfrm>
            <a:off x="266700" y="1111063"/>
            <a:ext cx="642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Magnetic moments in a field experience a </a:t>
            </a:r>
            <a:r>
              <a:rPr lang="en-GB" b="1" dirty="0"/>
              <a:t>torque</a:t>
            </a:r>
            <a:r>
              <a:rPr lang="en-GB" dirty="0"/>
              <a:t> defined as the rate of change of angular momentum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0CB09-451F-19C9-CB88-8CD0325D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583" y="1821418"/>
            <a:ext cx="21717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77D09B-7175-0869-076D-8CF6ABB23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50" y="2970675"/>
            <a:ext cx="1397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9648D6-2643-CDA5-0A18-BD17B8D1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98" y="2884750"/>
            <a:ext cx="1397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43D771-095E-08C6-9555-DBF855106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1" y="2183675"/>
            <a:ext cx="1905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CF2C89-E8C6-13E5-4452-19AA5C14B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000" y="1109173"/>
            <a:ext cx="2413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F30E4D-6F43-0D61-AC59-09FBDD31E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5199" y="1129429"/>
            <a:ext cx="2413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B83EF8-9720-A083-D49F-6367C352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23" y="2183675"/>
            <a:ext cx="190500" cy="2921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CCAB93A-807E-0CA0-35C4-87E72F4B50DA}"/>
              </a:ext>
            </a:extLst>
          </p:cNvPr>
          <p:cNvGrpSpPr/>
          <p:nvPr/>
        </p:nvGrpSpPr>
        <p:grpSpPr>
          <a:xfrm>
            <a:off x="190735" y="3805844"/>
            <a:ext cx="5905265" cy="791540"/>
            <a:chOff x="436065" y="4703436"/>
            <a:chExt cx="5905265" cy="79154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5D7EB03-C9F9-CAC0-83C1-85CF3922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4397" y="4762512"/>
              <a:ext cx="3556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44CE26-9F49-59CB-9137-CA975B44746F}"/>
                </a:ext>
              </a:extLst>
            </p:cNvPr>
            <p:cNvSpPr txBox="1"/>
            <p:nvPr/>
          </p:nvSpPr>
          <p:spPr>
            <a:xfrm>
              <a:off x="879997" y="4749512"/>
              <a:ext cx="5230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always in direction perpendicular to both       and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E2A32B-BAA0-38C6-139D-D19FB691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7483" y="4703436"/>
              <a:ext cx="241300" cy="3048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D4E5A5-A18D-C243-0EA6-2BA15EE7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6025" y="4777441"/>
              <a:ext cx="190500" cy="2921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846C1F-2D99-5B90-E8FC-52865099A92B}"/>
                </a:ext>
              </a:extLst>
            </p:cNvPr>
            <p:cNvSpPr txBox="1"/>
            <p:nvPr/>
          </p:nvSpPr>
          <p:spPr>
            <a:xfrm>
              <a:off x="436065" y="5125644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therefore,     precesses around      maintaining the angle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95677B-DE4B-48E5-A184-EF839315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5913" y="5152075"/>
              <a:ext cx="190500" cy="292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F3812C9-A2C8-CB06-766B-6325F557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389" y="5061419"/>
              <a:ext cx="241300" cy="304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3BC6A82-5D04-FD85-C4DA-32273A6E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1630" y="5149112"/>
              <a:ext cx="139700" cy="241300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1932F8CF-9445-B8BD-DD41-38FA37728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510" y="4860162"/>
            <a:ext cx="2171700" cy="6477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EEEE78-EC4F-F8F5-070E-030A48B5F96A}"/>
              </a:ext>
            </a:extLst>
          </p:cNvPr>
          <p:cNvSpPr txBox="1"/>
          <p:nvPr/>
        </p:nvSpPr>
        <p:spPr>
          <a:xfrm>
            <a:off x="183008" y="5045646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definition of the cross product</a:t>
            </a:r>
          </a:p>
        </p:txBody>
      </p:sp>
    </p:spTree>
    <p:extLst>
      <p:ext uri="{BB962C8B-B14F-4D97-AF65-F5344CB8AC3E}">
        <p14:creationId xmlns:p14="http://schemas.microsoft.com/office/powerpoint/2010/main" val="88551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975D-B744-2902-2700-45B95E41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8032348" cy="574675"/>
          </a:xfrm>
        </p:spPr>
        <p:txBody>
          <a:bodyPr>
            <a:normAutofit/>
          </a:bodyPr>
          <a:lstStyle/>
          <a:p>
            <a:r>
              <a:rPr lang="en-GB" dirty="0"/>
              <a:t>Definitions: Larmor precession frequency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D2A71D-2226-FD05-5A92-E272729D0A14}"/>
              </a:ext>
            </a:extLst>
          </p:cNvPr>
          <p:cNvSpPr/>
          <p:nvPr/>
        </p:nvSpPr>
        <p:spPr>
          <a:xfrm>
            <a:off x="7102998" y="1751836"/>
            <a:ext cx="4136020" cy="706056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4DC63-8AC6-99B8-9021-044ADE26DA91}"/>
              </a:ext>
            </a:extLst>
          </p:cNvPr>
          <p:cNvCxnSpPr>
            <a:cxnSpLocks/>
          </p:cNvCxnSpPr>
          <p:nvPr/>
        </p:nvCxnSpPr>
        <p:spPr>
          <a:xfrm flipH="1" flipV="1">
            <a:off x="8449519" y="2453833"/>
            <a:ext cx="721489" cy="3020992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73903D-678A-D5CB-3CB3-01FD7AAC56E6}"/>
              </a:ext>
            </a:extLst>
          </p:cNvPr>
          <p:cNvCxnSpPr>
            <a:cxnSpLocks/>
          </p:cNvCxnSpPr>
          <p:nvPr/>
        </p:nvCxnSpPr>
        <p:spPr>
          <a:xfrm>
            <a:off x="9171008" y="1203767"/>
            <a:ext cx="0" cy="506971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266218-A31C-1186-8FDA-03DF55976DBB}"/>
              </a:ext>
            </a:extLst>
          </p:cNvPr>
          <p:cNvCxnSpPr>
            <a:stCxn id="5" idx="0"/>
          </p:cNvCxnSpPr>
          <p:nvPr/>
        </p:nvCxnSpPr>
        <p:spPr>
          <a:xfrm flipH="1">
            <a:off x="8449519" y="1751836"/>
            <a:ext cx="721489" cy="7019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8C2CFE-5E57-FEC3-916A-8E720B6C0E7B}"/>
              </a:ext>
            </a:extLst>
          </p:cNvPr>
          <p:cNvCxnSpPr>
            <a:cxnSpLocks/>
            <a:stCxn id="5" idx="0"/>
          </p:cNvCxnSpPr>
          <p:nvPr/>
        </p:nvCxnSpPr>
        <p:spPr>
          <a:xfrm flipH="1">
            <a:off x="7974957" y="1751836"/>
            <a:ext cx="1196051" cy="6093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9CE0D9-5642-50DC-E9C7-56CE2CE6419A}"/>
              </a:ext>
            </a:extLst>
          </p:cNvPr>
          <p:cNvCxnSpPr>
            <a:cxnSpLocks/>
          </p:cNvCxnSpPr>
          <p:nvPr/>
        </p:nvCxnSpPr>
        <p:spPr>
          <a:xfrm flipH="1" flipV="1">
            <a:off x="7974957" y="2361235"/>
            <a:ext cx="1196051" cy="311359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AE58C6F-DD95-E09B-683A-614F3303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538" y="3269928"/>
            <a:ext cx="190500" cy="292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B0AC7-F6E8-6634-545D-BE0BB86183E7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7598798" y="2354492"/>
            <a:ext cx="109906" cy="0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BCBDF1-AE14-2030-6402-777F2F7E2603}"/>
              </a:ext>
            </a:extLst>
          </p:cNvPr>
          <p:cNvCxnSpPr>
            <a:cxnSpLocks/>
          </p:cNvCxnSpPr>
          <p:nvPr/>
        </p:nvCxnSpPr>
        <p:spPr>
          <a:xfrm flipH="1" flipV="1">
            <a:off x="8137967" y="2391136"/>
            <a:ext cx="358816" cy="2797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ECFCF5-F3CD-DE28-F0D1-A50F75B0B281}"/>
              </a:ext>
            </a:extLst>
          </p:cNvPr>
          <p:cNvCxnSpPr>
            <a:cxnSpLocks/>
          </p:cNvCxnSpPr>
          <p:nvPr/>
        </p:nvCxnSpPr>
        <p:spPr>
          <a:xfrm flipH="1" flipV="1">
            <a:off x="7976886" y="2374738"/>
            <a:ext cx="322162" cy="327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FE76D03-9229-B6FC-BF6C-54E91BC3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84" y="1908135"/>
            <a:ext cx="355600" cy="2921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84317E-7952-25DE-D29A-5F554B06C953}"/>
              </a:ext>
            </a:extLst>
          </p:cNvPr>
          <p:cNvCxnSpPr>
            <a:cxnSpLocks/>
          </p:cNvCxnSpPr>
          <p:nvPr/>
        </p:nvCxnSpPr>
        <p:spPr>
          <a:xfrm>
            <a:off x="8102760" y="2171339"/>
            <a:ext cx="101744" cy="189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46A5ACB-58A3-43FB-5FB8-CC485F9C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673" y="4418052"/>
            <a:ext cx="139700" cy="241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9F59C5F-D4F8-FDBC-1D7A-F791CC4FD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697" y="2105847"/>
            <a:ext cx="800100" cy="292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BE20B2-8D64-0E19-1EA0-07FD17B75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688" y="1411328"/>
            <a:ext cx="330200" cy="2921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157F68-70A9-FB02-B7BB-70DF4CC0E4FD}"/>
              </a:ext>
            </a:extLst>
          </p:cNvPr>
          <p:cNvCxnSpPr>
            <a:cxnSpLocks/>
          </p:cNvCxnSpPr>
          <p:nvPr/>
        </p:nvCxnSpPr>
        <p:spPr>
          <a:xfrm>
            <a:off x="8831983" y="1754873"/>
            <a:ext cx="101744" cy="189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659E1EF8-D4A4-7524-D6C4-4EC72C99D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3414" y="1796656"/>
            <a:ext cx="2692400" cy="6477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AFA7C8-D117-EDF3-A17C-C8DEF30D5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664" y="4293882"/>
            <a:ext cx="3594100" cy="6477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61D0F65-C53F-98E3-BE09-A96D692F6E1F}"/>
              </a:ext>
            </a:extLst>
          </p:cNvPr>
          <p:cNvGrpSpPr/>
          <p:nvPr/>
        </p:nvGrpSpPr>
        <p:grpSpPr>
          <a:xfrm>
            <a:off x="381964" y="1064085"/>
            <a:ext cx="6562761" cy="646331"/>
            <a:chOff x="405114" y="1411328"/>
            <a:chExt cx="6562761" cy="6463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0075F6-C2B2-14F2-FD2B-5AA8085EDE1B}"/>
                </a:ext>
              </a:extLst>
            </p:cNvPr>
            <p:cNvSpPr txBox="1"/>
            <p:nvPr/>
          </p:nvSpPr>
          <p:spPr>
            <a:xfrm>
              <a:off x="405114" y="1411328"/>
              <a:ext cx="6562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The angular frequency of the moment vector is defined as the rate of change of the rotation angle     around the field axis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8F41AD9-FBD4-8B5F-31DB-EF6BF59CC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8428" y="1724692"/>
              <a:ext cx="165100" cy="292100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D0271A4-10AB-F306-C57A-F9DDF24A0D39}"/>
              </a:ext>
            </a:extLst>
          </p:cNvPr>
          <p:cNvSpPr txBox="1"/>
          <p:nvPr/>
        </p:nvSpPr>
        <p:spPr>
          <a:xfrm>
            <a:off x="381964" y="2605953"/>
            <a:ext cx="6598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the figure,         can also be written as the arc-length          </a:t>
            </a:r>
          </a:p>
          <a:p>
            <a:r>
              <a:rPr lang="en-GB" dirty="0"/>
              <a:t>divided by component of      in the plane of rotation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C96AF2E-E51C-7AB2-55D5-C6E8494F2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4396" y="2643240"/>
            <a:ext cx="330200" cy="292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EEF5C3E-945F-6FD6-0848-3F484CF6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61" y="2632994"/>
            <a:ext cx="355600" cy="2921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AE4E06-B000-91B4-6403-784A35F0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71" y="2905968"/>
            <a:ext cx="190500" cy="2921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1040A9-764C-187E-F6C4-DB3E5A74935B}"/>
              </a:ext>
            </a:extLst>
          </p:cNvPr>
          <p:cNvSpPr txBox="1"/>
          <p:nvPr/>
        </p:nvSpPr>
        <p:spPr>
          <a:xfrm>
            <a:off x="388153" y="4478850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Rearranging this we get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AD599AA-3AD8-9C59-A697-5E3C95E884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7745" y="5001623"/>
            <a:ext cx="1397000" cy="279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6FB7D71-AEBB-EC61-0736-E6A06AD984A0}"/>
              </a:ext>
            </a:extLst>
          </p:cNvPr>
          <p:cNvSpPr txBox="1"/>
          <p:nvPr/>
        </p:nvSpPr>
        <p:spPr>
          <a:xfrm>
            <a:off x="1874955" y="5366708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is the </a:t>
            </a:r>
            <a:r>
              <a:rPr lang="en-GB" b="1" dirty="0">
                <a:solidFill>
                  <a:srgbClr val="FF0000"/>
                </a:solidFill>
              </a:rPr>
              <a:t>Larmor precession frequency</a:t>
            </a:r>
            <a:r>
              <a:rPr lang="en-GB" dirty="0">
                <a:solidFill>
                  <a:srgbClr val="FF0000"/>
                </a:solidFill>
              </a:rPr>
              <a:t>,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EFA3165-5522-FBAE-FB81-77C676213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8159" y="5479274"/>
            <a:ext cx="355600" cy="1905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577F0DE-B875-BBB4-0BA9-B3DA1DCC0448}"/>
              </a:ext>
            </a:extLst>
          </p:cNvPr>
          <p:cNvSpPr txBox="1"/>
          <p:nvPr/>
        </p:nvSpPr>
        <p:spPr>
          <a:xfrm>
            <a:off x="1874954" y="5705416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and      is known as the </a:t>
            </a:r>
            <a:r>
              <a:rPr lang="en-GB" b="1" dirty="0">
                <a:solidFill>
                  <a:srgbClr val="FF0000"/>
                </a:solidFill>
              </a:rPr>
              <a:t>gyromagnetic ratio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964EF68-FF3E-3AAF-7A1E-A4DFEC6FD3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6013" y="5833300"/>
            <a:ext cx="165100" cy="20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DE9F785-741F-D02A-7408-6E7BD90CE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1971" y="3428373"/>
            <a:ext cx="2489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10CC-1E26-B68B-7334-0506FA5B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365125"/>
            <a:ext cx="9733828" cy="574675"/>
          </a:xfrm>
        </p:spPr>
        <p:txBody>
          <a:bodyPr>
            <a:normAutofit fontScale="90000"/>
          </a:bodyPr>
          <a:lstStyle/>
          <a:p>
            <a:r>
              <a:rPr lang="en-GB" dirty="0"/>
              <a:t>Measuring the neutron magnetic moment:</a:t>
            </a:r>
            <a:br>
              <a:rPr lang="en-GB" dirty="0"/>
            </a:br>
            <a:r>
              <a:rPr lang="en-GB" dirty="0">
                <a:solidFill>
                  <a:srgbClr val="FF0000"/>
                </a:solidFill>
              </a:rPr>
              <a:t>The first ever Neutron Polarization Analysis Experiment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B0C0E87-CA56-A1DC-C45A-46B6DB368F0A}"/>
              </a:ext>
            </a:extLst>
          </p:cNvPr>
          <p:cNvSpPr/>
          <p:nvPr/>
        </p:nvSpPr>
        <p:spPr>
          <a:xfrm>
            <a:off x="1006991" y="2199190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7B52B0-B4FD-88F5-8568-2AECDEC4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26003" r="30991" b="19052"/>
          <a:stretch/>
        </p:blipFill>
        <p:spPr>
          <a:xfrm rot="10800000">
            <a:off x="2142836" y="2581155"/>
            <a:ext cx="3308832" cy="1157468"/>
          </a:xfrm>
          <a:prstGeom prst="rect">
            <a:avLst/>
          </a:prstGeom>
        </p:spPr>
      </p:pic>
      <p:sp>
        <p:nvSpPr>
          <p:cNvPr id="19" name="Cube 18">
            <a:extLst>
              <a:ext uri="{FF2B5EF4-FFF2-40B4-BE49-F238E27FC236}">
                <a16:creationId xmlns:a16="http://schemas.microsoft.com/office/drawing/2014/main" id="{2FF302C3-C810-4FBC-1835-BAFA2166B5A0}"/>
              </a:ext>
            </a:extLst>
          </p:cNvPr>
          <p:cNvSpPr/>
          <p:nvPr/>
        </p:nvSpPr>
        <p:spPr>
          <a:xfrm>
            <a:off x="5771500" y="2199190"/>
            <a:ext cx="891250" cy="2106592"/>
          </a:xfrm>
          <a:prstGeom prst="cube">
            <a:avLst>
              <a:gd name="adj" fmla="val 75649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936BF-B25B-2DAF-3EB6-A091CBD6215D}"/>
              </a:ext>
            </a:extLst>
          </p:cNvPr>
          <p:cNvSpPr txBox="1"/>
          <p:nvPr/>
        </p:nvSpPr>
        <p:spPr>
          <a:xfrm>
            <a:off x="239623" y="1440481"/>
            <a:ext cx="1655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Magnetised iron “Polarizer”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1E75F-A610-8996-4BDF-818D425C02C8}"/>
              </a:ext>
            </a:extLst>
          </p:cNvPr>
          <p:cNvSpPr txBox="1"/>
          <p:nvPr/>
        </p:nvSpPr>
        <p:spPr>
          <a:xfrm>
            <a:off x="2766575" y="239981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“Resonance coil”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228AF-6510-73CF-ECB7-518ECF61704D}"/>
              </a:ext>
            </a:extLst>
          </p:cNvPr>
          <p:cNvSpPr txBox="1"/>
          <p:nvPr/>
        </p:nvSpPr>
        <p:spPr>
          <a:xfrm>
            <a:off x="6396568" y="1440481"/>
            <a:ext cx="1655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Magnetised iron “Analyser”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E519296-09BC-2504-D4AB-7F145ED6EA8D}"/>
              </a:ext>
            </a:extLst>
          </p:cNvPr>
          <p:cNvSpPr/>
          <p:nvPr/>
        </p:nvSpPr>
        <p:spPr>
          <a:xfrm rot="10800000">
            <a:off x="6268638" y="2893670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D4C18B28-C7DC-87F9-06DF-0D740686F14A}"/>
              </a:ext>
            </a:extLst>
          </p:cNvPr>
          <p:cNvSpPr/>
          <p:nvPr/>
        </p:nvSpPr>
        <p:spPr>
          <a:xfrm rot="10800000">
            <a:off x="1477821" y="2916820"/>
            <a:ext cx="150470" cy="6713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334D3-9031-7338-95A0-46876D471C0F}"/>
              </a:ext>
            </a:extLst>
          </p:cNvPr>
          <p:cNvSpPr txBox="1"/>
          <p:nvPr/>
        </p:nvSpPr>
        <p:spPr>
          <a:xfrm>
            <a:off x="3266984" y="4511496"/>
            <a:ext cx="455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1 for neutrons perfectly polarized </a:t>
            </a:r>
            <a:r>
              <a:rPr lang="en-GB" sz="1600" b="1" dirty="0"/>
              <a:t>along</a:t>
            </a:r>
            <a:r>
              <a:rPr lang="en-GB" sz="1600" dirty="0"/>
              <a:t> the field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942D84-A0C4-FDD5-37F5-E5DD1E51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164" y="4596369"/>
            <a:ext cx="287978" cy="7999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58A0B8-AA84-FDF4-6EDD-4A2164B15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289" y="4929319"/>
            <a:ext cx="255033" cy="109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E40950-AFCD-5476-A3F0-60AE096872DA}"/>
              </a:ext>
            </a:extLst>
          </p:cNvPr>
          <p:cNvSpPr txBox="1"/>
          <p:nvPr/>
        </p:nvSpPr>
        <p:spPr>
          <a:xfrm>
            <a:off x="3266983" y="4811672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0 for unpolarized neutrons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75C05-08AC-79F0-C96F-24C74EDB1247}"/>
              </a:ext>
            </a:extLst>
          </p:cNvPr>
          <p:cNvSpPr txBox="1"/>
          <p:nvPr/>
        </p:nvSpPr>
        <p:spPr>
          <a:xfrm>
            <a:off x="3209109" y="5123423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-1 for neutrons perfectly polarized </a:t>
            </a:r>
            <a:r>
              <a:rPr lang="en-GB" sz="1600" b="1" dirty="0"/>
              <a:t>against</a:t>
            </a:r>
            <a:r>
              <a:rPr lang="en-GB" sz="1600" dirty="0"/>
              <a:t> the field</a:t>
            </a:r>
          </a:p>
        </p:txBody>
      </p:sp>
      <p:pic>
        <p:nvPicPr>
          <p:cNvPr id="36" name="Picture 35" descr="A graph of a magnetic current&#10;&#10;Description automatically generated with medium confidence">
            <a:extLst>
              <a:ext uri="{FF2B5EF4-FFF2-40B4-BE49-F238E27FC236}">
                <a16:creationId xmlns:a16="http://schemas.microsoft.com/office/drawing/2014/main" id="{AAE90B55-5C77-C263-64D9-4FAF9DBA1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39" y="1440481"/>
            <a:ext cx="4229604" cy="44092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DA57DB1-9B3C-3F0E-F211-E0891E9AD095}"/>
              </a:ext>
            </a:extLst>
          </p:cNvPr>
          <p:cNvSpPr txBox="1"/>
          <p:nvPr/>
        </p:nvSpPr>
        <p:spPr>
          <a:xfrm>
            <a:off x="-23157" y="0"/>
            <a:ext cx="530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Alvarez and Bloch, Physical Review </a:t>
            </a:r>
            <a:r>
              <a:rPr lang="en-GB" b="1" i="1" dirty="0"/>
              <a:t>57</a:t>
            </a:r>
            <a:r>
              <a:rPr lang="en-GB" i="1" dirty="0"/>
              <a:t>, 111 (1940)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DB2C8C55-3053-3D75-50A9-E469DFB100A1}"/>
              </a:ext>
            </a:extLst>
          </p:cNvPr>
          <p:cNvSpPr/>
          <p:nvPr/>
        </p:nvSpPr>
        <p:spPr>
          <a:xfrm rot="16200000">
            <a:off x="333465" y="2997383"/>
            <a:ext cx="161886" cy="48613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EA03D-1919-3CFF-87A7-88884726F5B8}"/>
              </a:ext>
            </a:extLst>
          </p:cNvPr>
          <p:cNvSpPr txBox="1"/>
          <p:nvPr/>
        </p:nvSpPr>
        <p:spPr>
          <a:xfrm>
            <a:off x="-23150" y="332860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neutrons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E43683F1-5C0D-9D7F-E724-8A23861A28DA}"/>
              </a:ext>
            </a:extLst>
          </p:cNvPr>
          <p:cNvSpPr/>
          <p:nvPr/>
        </p:nvSpPr>
        <p:spPr>
          <a:xfrm rot="16200000">
            <a:off x="6871176" y="2916440"/>
            <a:ext cx="161886" cy="48613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AB13DA-3F66-BD12-C2B2-15D35A62564D}"/>
              </a:ext>
            </a:extLst>
          </p:cNvPr>
          <p:cNvGrpSpPr/>
          <p:nvPr/>
        </p:nvGrpSpPr>
        <p:grpSpPr>
          <a:xfrm rot="16200000">
            <a:off x="7268363" y="3002471"/>
            <a:ext cx="371500" cy="313135"/>
            <a:chOff x="4271058" y="1834412"/>
            <a:chExt cx="739694" cy="778115"/>
          </a:xfrm>
        </p:grpSpPr>
        <p:sp>
          <p:nvSpPr>
            <p:cNvPr id="43" name="L-shape 42">
              <a:extLst>
                <a:ext uri="{FF2B5EF4-FFF2-40B4-BE49-F238E27FC236}">
                  <a16:creationId xmlns:a16="http://schemas.microsoft.com/office/drawing/2014/main" id="{487B9327-DB5A-5B54-0907-FE30B587EDEC}"/>
                </a:ext>
              </a:extLst>
            </p:cNvPr>
            <p:cNvSpPr/>
            <p:nvPr/>
          </p:nvSpPr>
          <p:spPr>
            <a:xfrm>
              <a:off x="4271058" y="1834412"/>
              <a:ext cx="392189" cy="775505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L-shape 43">
              <a:extLst>
                <a:ext uri="{FF2B5EF4-FFF2-40B4-BE49-F238E27FC236}">
                  <a16:creationId xmlns:a16="http://schemas.microsoft.com/office/drawing/2014/main" id="{28F2DB07-2785-9D80-CFE8-A41FE2893931}"/>
                </a:ext>
              </a:extLst>
            </p:cNvPr>
            <p:cNvSpPr/>
            <p:nvPr/>
          </p:nvSpPr>
          <p:spPr>
            <a:xfrm flipH="1">
              <a:off x="4618561" y="1837024"/>
              <a:ext cx="392191" cy="775503"/>
            </a:xfrm>
            <a:prstGeom prst="corne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1BEA191-1BD8-D3DF-BBDA-5903371CC57E}"/>
              </a:ext>
            </a:extLst>
          </p:cNvPr>
          <p:cNvSpPr txBox="1"/>
          <p:nvPr/>
        </p:nvSpPr>
        <p:spPr>
          <a:xfrm>
            <a:off x="6947619" y="3332114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detector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98F0C00-D03B-B2BC-59DE-867739EC6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65" y="4622413"/>
            <a:ext cx="2019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79A0-C8AE-C75D-1F88-E2BF2971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Definitions: Flipping Ratio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2AA85-F61B-FB84-04DD-59BCFED3AE05}"/>
              </a:ext>
            </a:extLst>
          </p:cNvPr>
          <p:cNvSpPr txBox="1"/>
          <p:nvPr/>
        </p:nvSpPr>
        <p:spPr>
          <a:xfrm>
            <a:off x="266700" y="1250066"/>
            <a:ext cx="8297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Instead of “polarization” of the beam, experimentalists often talk in terms of the</a:t>
            </a:r>
            <a:br>
              <a:rPr lang="en-GB" dirty="0"/>
            </a:br>
            <a:r>
              <a:rPr lang="en-GB" b="1" dirty="0"/>
              <a:t>neutron flipping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4CA60-F9A7-99EE-48EA-1CBCA7D509CB}"/>
              </a:ext>
            </a:extLst>
          </p:cNvPr>
          <p:cNvSpPr txBox="1"/>
          <p:nvPr/>
        </p:nvSpPr>
        <p:spPr>
          <a:xfrm>
            <a:off x="266700" y="2108522"/>
            <a:ext cx="966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This can refer to a device – polarizer or analyser – but also to the sample under investigation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B9C4A-EBE4-3D30-6B49-CE49B392A50C}"/>
              </a:ext>
            </a:extLst>
          </p:cNvPr>
          <p:cNvSpPr txBox="1"/>
          <p:nvPr/>
        </p:nvSpPr>
        <p:spPr>
          <a:xfrm>
            <a:off x="266700" y="3483903"/>
            <a:ext cx="629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where, </a:t>
            </a:r>
            <a:r>
              <a:rPr lang="en-GB" i="1" dirty="0"/>
              <a:t>N</a:t>
            </a:r>
            <a:r>
              <a:rPr lang="en-GB" dirty="0"/>
              <a:t> is the number of neutrons transmitted or scattered.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A7424-1822-457C-E215-4CA13A53BCB9}"/>
              </a:ext>
            </a:extLst>
          </p:cNvPr>
          <p:cNvSpPr txBox="1"/>
          <p:nvPr/>
        </p:nvSpPr>
        <p:spPr>
          <a:xfrm>
            <a:off x="266700" y="5159955"/>
            <a:ext cx="11080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This description of a polarized beam is OK for experiments in which a single quantisation axis is defined:  </a:t>
            </a:r>
            <a:r>
              <a:rPr lang="en-GB" b="1" dirty="0"/>
              <a:t>Longitudinal Polarization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6928E-091B-194E-1586-39345FB79AC0}"/>
              </a:ext>
            </a:extLst>
          </p:cNvPr>
          <p:cNvSpPr txBox="1"/>
          <p:nvPr/>
        </p:nvSpPr>
        <p:spPr>
          <a:xfrm>
            <a:off x="6681736" y="436229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9F95A-5C8F-91DB-3FE7-1910D545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901" y="2605913"/>
            <a:ext cx="12065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1225F-E476-AA2E-AD1A-AB076B25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06" y="4128349"/>
            <a:ext cx="43815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1AB20-1E04-ACBE-8D53-2EF638014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554" y="4181736"/>
            <a:ext cx="14224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8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IS PowerPoint template_ModeratRoboto" id="{3D27E5FD-44CD-5741-98EB-1FF32B3FDF71}" vid="{F6010FCE-9C0D-2247-8FDE-663BDC4E72E8}"/>
    </a:ext>
  </a:extLst>
</a:theme>
</file>

<file path=ppt/theme/theme2.xml><?xml version="1.0" encoding="utf-8"?>
<a:theme xmlns:a="http://schemas.openxmlformats.org/drawingml/2006/main" name="Standard slides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IS PowerPoint template_ModeratRoboto" id="{3D27E5FD-44CD-5741-98EB-1FF32B3FDF71}" vid="{717CE5BF-CB9F-3547-A2E0-CC7EF8091997}"/>
    </a:ext>
  </a:extLst>
</a:theme>
</file>

<file path=ppt/theme/theme3.xml><?xml version="1.0" encoding="utf-8"?>
<a:theme xmlns:a="http://schemas.openxmlformats.org/drawingml/2006/main" name="More layout op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IS PowerPoint template_ModeratRoboto" id="{3D27E5FD-44CD-5741-98EB-1FF32B3FDF71}" vid="{60689581-1DED-6648-9312-938B5B42835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fc1fe2-1a12-4472-a326-c99356ddf9cf" xsi:nil="true"/>
    <lcf76f155ced4ddcb4097134ff3c332f xmlns="709b82b6-a205-45a5-99cc-cc6320de96e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64C201D9C1F442968E68DA9EBD0BDA" ma:contentTypeVersion="15" ma:contentTypeDescription="Create a new document." ma:contentTypeScope="" ma:versionID="5e00ea98b441427b423f00c541036c15">
  <xsd:schema xmlns:xsd="http://www.w3.org/2001/XMLSchema" xmlns:xs="http://www.w3.org/2001/XMLSchema" xmlns:p="http://schemas.microsoft.com/office/2006/metadata/properties" xmlns:ns2="709b82b6-a205-45a5-99cc-cc6320de96e9" xmlns:ns3="bffc1fe2-1a12-4472-a326-c99356ddf9cf" targetNamespace="http://schemas.microsoft.com/office/2006/metadata/properties" ma:root="true" ma:fieldsID="c57c37d9f63fb50007c4071ec50fdd16" ns2:_="" ns3:_="">
    <xsd:import namespace="709b82b6-a205-45a5-99cc-cc6320de96e9"/>
    <xsd:import namespace="bffc1fe2-1a12-4472-a326-c99356ddf9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82b6-a205-45a5-99cc-cc6320de9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fc1fe2-1a12-4472-a326-c99356ddf9c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2adf06f-e3b3-4d80-821e-ffefdf068930}" ma:internalName="TaxCatchAll" ma:showField="CatchAllData" ma:web="bffc1fe2-1a12-4472-a326-c99356ddf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D8B8DB-E92B-4F95-9588-025D955998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DE5DF0-256E-45CA-91E5-9EBD9724E0B1}">
  <ds:schemaRefs>
    <ds:schemaRef ds:uri="http://schemas.microsoft.com/office/2006/metadata/properties"/>
    <ds:schemaRef ds:uri="http://schemas.microsoft.com/office/infopath/2007/PartnerControls"/>
    <ds:schemaRef ds:uri="4367b676-3231-4229-b246-27e36f6a6ea0"/>
    <ds:schemaRef ds:uri="7a6c5452-7205-4e2c-a322-0d36e47a4095"/>
  </ds:schemaRefs>
</ds:datastoreItem>
</file>

<file path=customXml/itemProps3.xml><?xml version="1.0" encoding="utf-8"?>
<ds:datastoreItem xmlns:ds="http://schemas.openxmlformats.org/officeDocument/2006/customXml" ds:itemID="{C92D18D5-82BC-4130-B9DF-5E718F5C558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16622</TotalTime>
  <Words>1950</Words>
  <Application>Microsoft Macintosh PowerPoint</Application>
  <PresentationFormat>Widescreen</PresentationFormat>
  <Paragraphs>287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Calibri</vt:lpstr>
      <vt:lpstr>CMU SERIF ROMAN</vt:lpstr>
      <vt:lpstr>Roboto</vt:lpstr>
      <vt:lpstr>Verdana</vt:lpstr>
      <vt:lpstr>Moderat Medium Italic</vt:lpstr>
      <vt:lpstr>Aptos</vt:lpstr>
      <vt:lpstr>Arial</vt:lpstr>
      <vt:lpstr>Moderat Extended Medium Italic</vt:lpstr>
      <vt:lpstr>CMU SERIF ROMAN</vt:lpstr>
      <vt:lpstr>Moderat</vt:lpstr>
      <vt:lpstr>Office Theme</vt:lpstr>
      <vt:lpstr>Standard slides</vt:lpstr>
      <vt:lpstr>More layout options</vt:lpstr>
      <vt:lpstr>Polarized Neutrons</vt:lpstr>
      <vt:lpstr>Take-home message</vt:lpstr>
      <vt:lpstr>Outline</vt:lpstr>
      <vt:lpstr>Definitions: Neutron magnetic moment</vt:lpstr>
      <vt:lpstr>Definitions: Neutron spin-1/2 </vt:lpstr>
      <vt:lpstr>Definitions: Larmor Precession</vt:lpstr>
      <vt:lpstr>Definitions: Larmor precession frequency</vt:lpstr>
      <vt:lpstr>Measuring the neutron magnetic moment: The first ever Neutron Polarization Analysis Experiment</vt:lpstr>
      <vt:lpstr>Definitions: Flipping Ratio</vt:lpstr>
      <vt:lpstr>Worked example: Alvarez and Bloch</vt:lpstr>
      <vt:lpstr>Longitudinal Neutron Polarization Analysis Experiment</vt:lpstr>
      <vt:lpstr>Longitudinal Neutron Polarization Analysis Experiment</vt:lpstr>
      <vt:lpstr>Longitudinal Neutron Polarization Analysis Experiment</vt:lpstr>
      <vt:lpstr>Longitudinal Neutron Polarization Analysis Experiment</vt:lpstr>
      <vt:lpstr>Nuclear Spin-Dependent Scattering</vt:lpstr>
      <vt:lpstr>Reminder: Magnetic scattering</vt:lpstr>
      <vt:lpstr>Magnetic Spin-dependent Scattering (classical)</vt:lpstr>
      <vt:lpstr>Polarized neutron scattering</vt:lpstr>
      <vt:lpstr>Coherent (nuclear) Scattering</vt:lpstr>
      <vt:lpstr>Incoherent (nuclear) Scattering</vt:lpstr>
      <vt:lpstr>Incoherent (nuclear) Scattering</vt:lpstr>
      <vt:lpstr>Non-magnetic polarization analysis</vt:lpstr>
      <vt:lpstr>Example 1 – Water (D2O) at 295 K</vt:lpstr>
      <vt:lpstr>Example 2 – deuterated Green fluorescent protein</vt:lpstr>
      <vt:lpstr>Scattering from Ferromagnets</vt:lpstr>
      <vt:lpstr>Example 3 – Heusler alloy, Cu2MnAl</vt:lpstr>
      <vt:lpstr>Example 4 – nickel</vt:lpstr>
      <vt:lpstr>Scattering from disordered magnets</vt:lpstr>
      <vt:lpstr>“Planar multidetector” – XYZ Polarization Analysis</vt:lpstr>
      <vt:lpstr>XYZ polarization analysis – paramagnetic scattering</vt:lpstr>
      <vt:lpstr>XYZ Polarization analysis – Schärpf Equations</vt:lpstr>
      <vt:lpstr>XYZ Polarization analysis – Schärpf Equations</vt:lpstr>
      <vt:lpstr>Why is this necessary?</vt:lpstr>
      <vt:lpstr>Example 5 – correlated disorder in CsNiCrF6 </vt:lpstr>
      <vt:lpstr>Reminder – Rules for Polarized Neutron Scattering</vt:lpstr>
      <vt:lpstr>Neutron Spin-Echo</vt:lpstr>
      <vt:lpstr>Neutron Spin-Echo</vt:lpstr>
      <vt:lpstr>NSE Resolution – Spin-Echo Time</vt:lpstr>
      <vt:lpstr>Example 6 – dynamics in van der Waals liquid</vt:lpstr>
      <vt:lpstr>Take-home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Stewart, Ross (STFC,RAL,ISIS)</dc:creator>
  <cp:lastModifiedBy>Stewart, Ross (STFC,RAL,ISIS)</cp:lastModifiedBy>
  <cp:revision>19</cp:revision>
  <dcterms:created xsi:type="dcterms:W3CDTF">2024-08-12T08:13:46Z</dcterms:created>
  <dcterms:modified xsi:type="dcterms:W3CDTF">2024-08-30T12:32:21Z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